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7" r:id="rId7"/>
    <p:sldId id="263" r:id="rId8"/>
    <p:sldId id="261"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7231" autoAdjust="0"/>
  </p:normalViewPr>
  <p:slideViewPr>
    <p:cSldViewPr snapToGrid="0">
      <p:cViewPr varScale="1">
        <p:scale>
          <a:sx n="64" d="100"/>
          <a:sy n="64" d="100"/>
        </p:scale>
        <p:origin x="765"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8F9AC0-E0AD-4E8E-BA3D-06CC9EAE986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2680346-3BB2-4E67-BC02-F5FA9872BDEB}">
      <dgm:prSet/>
      <dgm:spPr/>
      <dgm:t>
        <a:bodyPr/>
        <a:lstStyle/>
        <a:p>
          <a:pPr>
            <a:lnSpc>
              <a:spcPct val="100000"/>
            </a:lnSpc>
          </a:pPr>
          <a:r>
            <a:rPr lang="en-US"/>
            <a:t>Transfer Learning: Pre-trained models like VGG-16, VGG-19, Inception-v3, and ResNet50 are fine-tuned for flower recognition, adapting them to focus on petal structures and morphological aspects unique to flowers.</a:t>
          </a:r>
        </a:p>
      </dgm:t>
    </dgm:pt>
    <dgm:pt modelId="{EE6E7751-8E9D-44CE-99AC-BFFDD844D675}" type="parTrans" cxnId="{3965DA64-7EA4-4855-840E-E8643DDB684C}">
      <dgm:prSet/>
      <dgm:spPr/>
      <dgm:t>
        <a:bodyPr/>
        <a:lstStyle/>
        <a:p>
          <a:endParaRPr lang="en-US"/>
        </a:p>
      </dgm:t>
    </dgm:pt>
    <dgm:pt modelId="{25B9441C-1427-4DBC-A8DA-759B1003ADDB}" type="sibTrans" cxnId="{3965DA64-7EA4-4855-840E-E8643DDB684C}">
      <dgm:prSet/>
      <dgm:spPr/>
      <dgm:t>
        <a:bodyPr/>
        <a:lstStyle/>
        <a:p>
          <a:endParaRPr lang="en-US"/>
        </a:p>
      </dgm:t>
    </dgm:pt>
    <dgm:pt modelId="{796A6DC2-339D-4EA7-8FDE-45A8E20AB986}">
      <dgm:prSet/>
      <dgm:spPr/>
      <dgm:t>
        <a:bodyPr/>
        <a:lstStyle/>
        <a:p>
          <a:pPr>
            <a:lnSpc>
              <a:spcPct val="100000"/>
            </a:lnSpc>
          </a:pPr>
          <a:r>
            <a:rPr lang="en-US" dirty="0"/>
            <a:t>Machine Learning and Classification: Machine learning, using classifiers like SVM, KNN, and decision trees, maps feature vectors to flower categories.</a:t>
          </a:r>
        </a:p>
      </dgm:t>
    </dgm:pt>
    <dgm:pt modelId="{9483C02E-1DBC-4814-979C-FAF2257F3C51}" type="parTrans" cxnId="{CAA67425-8EDF-47E7-9DE5-D83813FCBFFC}">
      <dgm:prSet/>
      <dgm:spPr/>
      <dgm:t>
        <a:bodyPr/>
        <a:lstStyle/>
        <a:p>
          <a:endParaRPr lang="en-US"/>
        </a:p>
      </dgm:t>
    </dgm:pt>
    <dgm:pt modelId="{089B0A47-6C8E-43B2-A97F-9E5F8A2D2931}" type="sibTrans" cxnId="{CAA67425-8EDF-47E7-9DE5-D83813FCBFFC}">
      <dgm:prSet/>
      <dgm:spPr/>
      <dgm:t>
        <a:bodyPr/>
        <a:lstStyle/>
        <a:p>
          <a:endParaRPr lang="en-US"/>
        </a:p>
      </dgm:t>
    </dgm:pt>
    <dgm:pt modelId="{65E6ACD0-9F9C-44E1-9731-17CFC1DBA8DE}">
      <dgm:prSet/>
      <dgm:spPr/>
      <dgm:t>
        <a:bodyPr/>
        <a:lstStyle/>
        <a:p>
          <a:pPr>
            <a:lnSpc>
              <a:spcPct val="100000"/>
            </a:lnSpc>
          </a:pPr>
          <a:r>
            <a:rPr lang="en-US"/>
            <a:t>Fusion Techniques: Some studies use fusion techniques to combine color, texture, and shape features for a holistic perspective on flower attributes.</a:t>
          </a:r>
        </a:p>
      </dgm:t>
    </dgm:pt>
    <dgm:pt modelId="{D6BD1E48-1668-4D55-AB3D-1B43DAED8C70}" type="parTrans" cxnId="{F55748DB-C6F5-4996-94B2-AF84139CC4C8}">
      <dgm:prSet/>
      <dgm:spPr/>
      <dgm:t>
        <a:bodyPr/>
        <a:lstStyle/>
        <a:p>
          <a:endParaRPr lang="en-US"/>
        </a:p>
      </dgm:t>
    </dgm:pt>
    <dgm:pt modelId="{348A2757-CDAE-49D0-A597-B168854168BA}" type="sibTrans" cxnId="{F55748DB-C6F5-4996-94B2-AF84139CC4C8}">
      <dgm:prSet/>
      <dgm:spPr/>
      <dgm:t>
        <a:bodyPr/>
        <a:lstStyle/>
        <a:p>
          <a:endParaRPr lang="en-US"/>
        </a:p>
      </dgm:t>
    </dgm:pt>
    <dgm:pt modelId="{5C1E337C-77EA-4820-B8C0-5C4BDD5D0DFD}">
      <dgm:prSet/>
      <dgm:spPr/>
      <dgm:t>
        <a:bodyPr/>
        <a:lstStyle/>
        <a:p>
          <a:pPr>
            <a:lnSpc>
              <a:spcPct val="100000"/>
            </a:lnSpc>
          </a:pPr>
          <a:r>
            <a:rPr lang="en-US"/>
            <a:t>Cross-Validation and Dataset Preparation: Rigorous dataset preparation and cross-validation techniques ensure model accuracy and generalizability using datasets like the Oxford flowers dataset.</a:t>
          </a:r>
        </a:p>
      </dgm:t>
    </dgm:pt>
    <dgm:pt modelId="{DDB9F780-B738-4440-BDAB-75696CC2A943}" type="parTrans" cxnId="{CBC6AA28-FD6B-43A2-864F-613E17E6E566}">
      <dgm:prSet/>
      <dgm:spPr/>
      <dgm:t>
        <a:bodyPr/>
        <a:lstStyle/>
        <a:p>
          <a:endParaRPr lang="en-US"/>
        </a:p>
      </dgm:t>
    </dgm:pt>
    <dgm:pt modelId="{78B724BF-327E-4EC4-A9B4-97F4CE252F70}" type="sibTrans" cxnId="{CBC6AA28-FD6B-43A2-864F-613E17E6E566}">
      <dgm:prSet/>
      <dgm:spPr/>
      <dgm:t>
        <a:bodyPr/>
        <a:lstStyle/>
        <a:p>
          <a:endParaRPr lang="en-US"/>
        </a:p>
      </dgm:t>
    </dgm:pt>
    <dgm:pt modelId="{92CCE2CD-70DB-4E5E-8571-F2041225F66A}">
      <dgm:prSet/>
      <dgm:spPr/>
      <dgm:t>
        <a:bodyPr/>
        <a:lstStyle/>
        <a:p>
          <a:pPr>
            <a:lnSpc>
              <a:spcPct val="100000"/>
            </a:lnSpc>
          </a:pPr>
          <a:r>
            <a:rPr lang="en-US"/>
            <a:t>Validation and Testing: Validation and testing phases assess model accuracy and generalization on independent datasets.</a:t>
          </a:r>
        </a:p>
      </dgm:t>
    </dgm:pt>
    <dgm:pt modelId="{40EF6307-FB79-4019-AC21-CEFD349B9CA4}" type="parTrans" cxnId="{E274D30E-F624-429D-9ABD-EA2F8AE68342}">
      <dgm:prSet/>
      <dgm:spPr/>
      <dgm:t>
        <a:bodyPr/>
        <a:lstStyle/>
        <a:p>
          <a:endParaRPr lang="en-US"/>
        </a:p>
      </dgm:t>
    </dgm:pt>
    <dgm:pt modelId="{77BC7802-9027-4D7B-A9AA-274DDF51125B}" type="sibTrans" cxnId="{E274D30E-F624-429D-9ABD-EA2F8AE68342}">
      <dgm:prSet/>
      <dgm:spPr/>
      <dgm:t>
        <a:bodyPr/>
        <a:lstStyle/>
        <a:p>
          <a:endParaRPr lang="en-US"/>
        </a:p>
      </dgm:t>
    </dgm:pt>
    <dgm:pt modelId="{F9370784-3749-4A43-AD1A-287E6BC2799A}">
      <dgm:prSet/>
      <dgm:spPr/>
      <dgm:t>
        <a:bodyPr/>
        <a:lstStyle/>
        <a:p>
          <a:pPr>
            <a:lnSpc>
              <a:spcPct val="100000"/>
            </a:lnSpc>
          </a:pPr>
          <a:r>
            <a:rPr lang="en-US"/>
            <a:t>Evaluation Metrics: Metrics like accuracy, precision, recall, F1-score, and confusion matrices quantify model performance and areas of improvement.</a:t>
          </a:r>
        </a:p>
      </dgm:t>
    </dgm:pt>
    <dgm:pt modelId="{F3755CEA-AA0C-4E78-8BFB-4E2908AA779D}" type="parTrans" cxnId="{808A4AAC-D783-40F6-B02D-3F8904535005}">
      <dgm:prSet/>
      <dgm:spPr/>
      <dgm:t>
        <a:bodyPr/>
        <a:lstStyle/>
        <a:p>
          <a:endParaRPr lang="en-US"/>
        </a:p>
      </dgm:t>
    </dgm:pt>
    <dgm:pt modelId="{739A1676-FBFB-492B-8410-95AE32CD99E9}" type="sibTrans" cxnId="{808A4AAC-D783-40F6-B02D-3F8904535005}">
      <dgm:prSet/>
      <dgm:spPr/>
      <dgm:t>
        <a:bodyPr/>
        <a:lstStyle/>
        <a:p>
          <a:endParaRPr lang="en-US"/>
        </a:p>
      </dgm:t>
    </dgm:pt>
    <dgm:pt modelId="{5F267007-E664-42F7-BD6F-4918777242B9}" type="pres">
      <dgm:prSet presAssocID="{C78F9AC0-E0AD-4E8E-BA3D-06CC9EAE9863}" presName="root" presStyleCnt="0">
        <dgm:presLayoutVars>
          <dgm:dir/>
          <dgm:resizeHandles val="exact"/>
        </dgm:presLayoutVars>
      </dgm:prSet>
      <dgm:spPr/>
    </dgm:pt>
    <dgm:pt modelId="{4D558017-7058-4AE4-A2B5-19A4E673A491}" type="pres">
      <dgm:prSet presAssocID="{62680346-3BB2-4E67-BC02-F5FA9872BDEB}" presName="compNode" presStyleCnt="0"/>
      <dgm:spPr/>
    </dgm:pt>
    <dgm:pt modelId="{1DD8B92D-56EF-45FC-8B6B-D242C3BA2BE3}" type="pres">
      <dgm:prSet presAssocID="{62680346-3BB2-4E67-BC02-F5FA9872BDEB}"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twork diagram outline"/>
        </a:ext>
      </dgm:extLst>
    </dgm:pt>
    <dgm:pt modelId="{ADC1C6D9-FD87-41DA-A674-5BDB03860A11}" type="pres">
      <dgm:prSet presAssocID="{62680346-3BB2-4E67-BC02-F5FA9872BDEB}" presName="spaceRect" presStyleCnt="0"/>
      <dgm:spPr/>
    </dgm:pt>
    <dgm:pt modelId="{A35F77D1-7EF1-4A48-A83E-500A14F58EEF}" type="pres">
      <dgm:prSet presAssocID="{62680346-3BB2-4E67-BC02-F5FA9872BDEB}" presName="textRect" presStyleLbl="revTx" presStyleIdx="0" presStyleCnt="6">
        <dgm:presLayoutVars>
          <dgm:chMax val="1"/>
          <dgm:chPref val="1"/>
        </dgm:presLayoutVars>
      </dgm:prSet>
      <dgm:spPr/>
    </dgm:pt>
    <dgm:pt modelId="{5A8731F5-5BD2-4798-941F-40CC2F3C1276}" type="pres">
      <dgm:prSet presAssocID="{25B9441C-1427-4DBC-A8DA-759B1003ADDB}" presName="sibTrans" presStyleCnt="0"/>
      <dgm:spPr/>
    </dgm:pt>
    <dgm:pt modelId="{AAC7CDFD-A9F8-4535-A35B-83CF4AB95D84}" type="pres">
      <dgm:prSet presAssocID="{796A6DC2-339D-4EA7-8FDE-45A8E20AB986}" presName="compNode" presStyleCnt="0"/>
      <dgm:spPr/>
    </dgm:pt>
    <dgm:pt modelId="{5A70E6B8-0C0E-4158-A43C-8B25CECCF639}" type="pres">
      <dgm:prSet presAssocID="{796A6DC2-339D-4EA7-8FDE-45A8E20AB986}"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emote learning math with solid fill"/>
        </a:ext>
      </dgm:extLst>
    </dgm:pt>
    <dgm:pt modelId="{417E9AB9-AB9B-4FD8-A83C-687DB1918BF4}" type="pres">
      <dgm:prSet presAssocID="{796A6DC2-339D-4EA7-8FDE-45A8E20AB986}" presName="spaceRect" presStyleCnt="0"/>
      <dgm:spPr/>
    </dgm:pt>
    <dgm:pt modelId="{F35C73CC-99B0-411A-AA4B-23457F366AFD}" type="pres">
      <dgm:prSet presAssocID="{796A6DC2-339D-4EA7-8FDE-45A8E20AB986}" presName="textRect" presStyleLbl="revTx" presStyleIdx="1" presStyleCnt="6">
        <dgm:presLayoutVars>
          <dgm:chMax val="1"/>
          <dgm:chPref val="1"/>
        </dgm:presLayoutVars>
      </dgm:prSet>
      <dgm:spPr/>
    </dgm:pt>
    <dgm:pt modelId="{127C40D2-4604-4818-AC1B-F120EB360A06}" type="pres">
      <dgm:prSet presAssocID="{089B0A47-6C8E-43B2-A97F-9E5F8A2D2931}" presName="sibTrans" presStyleCnt="0"/>
      <dgm:spPr/>
    </dgm:pt>
    <dgm:pt modelId="{8FB276C0-1640-4866-9C1A-EAEB0C1127CB}" type="pres">
      <dgm:prSet presAssocID="{65E6ACD0-9F9C-44E1-9731-17CFC1DBA8DE}" presName="compNode" presStyleCnt="0"/>
      <dgm:spPr/>
    </dgm:pt>
    <dgm:pt modelId="{DAA8F69F-4049-41E2-9E14-94C578C0E47D}" type="pres">
      <dgm:prSet presAssocID="{65E6ACD0-9F9C-44E1-9731-17CFC1DBA8D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er in pot"/>
        </a:ext>
      </dgm:extLst>
    </dgm:pt>
    <dgm:pt modelId="{64AC07B3-C5D7-4B4F-A998-92A9F032669F}" type="pres">
      <dgm:prSet presAssocID="{65E6ACD0-9F9C-44E1-9731-17CFC1DBA8DE}" presName="spaceRect" presStyleCnt="0"/>
      <dgm:spPr/>
    </dgm:pt>
    <dgm:pt modelId="{6EA98A8D-6975-4AF9-9054-D9CF6D15E1E4}" type="pres">
      <dgm:prSet presAssocID="{65E6ACD0-9F9C-44E1-9731-17CFC1DBA8DE}" presName="textRect" presStyleLbl="revTx" presStyleIdx="2" presStyleCnt="6">
        <dgm:presLayoutVars>
          <dgm:chMax val="1"/>
          <dgm:chPref val="1"/>
        </dgm:presLayoutVars>
      </dgm:prSet>
      <dgm:spPr/>
    </dgm:pt>
    <dgm:pt modelId="{80EED166-C27A-45C4-9FB2-8C32B7C5ED2D}" type="pres">
      <dgm:prSet presAssocID="{348A2757-CDAE-49D0-A597-B168854168BA}" presName="sibTrans" presStyleCnt="0"/>
      <dgm:spPr/>
    </dgm:pt>
    <dgm:pt modelId="{8876555D-7965-476B-808A-691CB80D65E2}" type="pres">
      <dgm:prSet presAssocID="{5C1E337C-77EA-4820-B8C0-5C4BDD5D0DFD}" presName="compNode" presStyleCnt="0"/>
      <dgm:spPr/>
    </dgm:pt>
    <dgm:pt modelId="{D5F1BF50-4AFA-44FD-97C4-CD370B53FB6B}" type="pres">
      <dgm:prSet presAssocID="{5C1E337C-77EA-4820-B8C0-5C4BDD5D0DF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288D0980-F2DE-416E-A8C8-364BBF50762F}" type="pres">
      <dgm:prSet presAssocID="{5C1E337C-77EA-4820-B8C0-5C4BDD5D0DFD}" presName="spaceRect" presStyleCnt="0"/>
      <dgm:spPr/>
    </dgm:pt>
    <dgm:pt modelId="{6FD8B165-ABBB-415A-9617-1B1FD7FF95DC}" type="pres">
      <dgm:prSet presAssocID="{5C1E337C-77EA-4820-B8C0-5C4BDD5D0DFD}" presName="textRect" presStyleLbl="revTx" presStyleIdx="3" presStyleCnt="6">
        <dgm:presLayoutVars>
          <dgm:chMax val="1"/>
          <dgm:chPref val="1"/>
        </dgm:presLayoutVars>
      </dgm:prSet>
      <dgm:spPr/>
    </dgm:pt>
    <dgm:pt modelId="{197949F4-CC0C-4779-86E8-E8207252482B}" type="pres">
      <dgm:prSet presAssocID="{78B724BF-327E-4EC4-A9B4-97F4CE252F70}" presName="sibTrans" presStyleCnt="0"/>
      <dgm:spPr/>
    </dgm:pt>
    <dgm:pt modelId="{B6B20D20-89BC-4689-8361-2B810CEE3D3B}" type="pres">
      <dgm:prSet presAssocID="{92CCE2CD-70DB-4E5E-8571-F2041225F66A}" presName="compNode" presStyleCnt="0"/>
      <dgm:spPr/>
    </dgm:pt>
    <dgm:pt modelId="{154E8608-01EE-425C-9310-7060DF8400E1}" type="pres">
      <dgm:prSet presAssocID="{92CCE2CD-70DB-4E5E-8571-F2041225F66A}"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tatistics"/>
        </a:ext>
      </dgm:extLst>
    </dgm:pt>
    <dgm:pt modelId="{6F3EC76E-90FF-4435-9BD0-FE1A8454DA70}" type="pres">
      <dgm:prSet presAssocID="{92CCE2CD-70DB-4E5E-8571-F2041225F66A}" presName="spaceRect" presStyleCnt="0"/>
      <dgm:spPr/>
    </dgm:pt>
    <dgm:pt modelId="{C426E83C-BE3C-4A10-99FC-6F52ECBCA50A}" type="pres">
      <dgm:prSet presAssocID="{92CCE2CD-70DB-4E5E-8571-F2041225F66A}" presName="textRect" presStyleLbl="revTx" presStyleIdx="4" presStyleCnt="6">
        <dgm:presLayoutVars>
          <dgm:chMax val="1"/>
          <dgm:chPref val="1"/>
        </dgm:presLayoutVars>
      </dgm:prSet>
      <dgm:spPr/>
    </dgm:pt>
    <dgm:pt modelId="{28643687-07E3-4E9A-8E85-A696EC014C12}" type="pres">
      <dgm:prSet presAssocID="{77BC7802-9027-4D7B-A9AA-274DDF51125B}" presName="sibTrans" presStyleCnt="0"/>
      <dgm:spPr/>
    </dgm:pt>
    <dgm:pt modelId="{2D002290-B974-4490-A0E3-17456D79DBCF}" type="pres">
      <dgm:prSet presAssocID="{F9370784-3749-4A43-AD1A-287E6BC2799A}" presName="compNode" presStyleCnt="0"/>
      <dgm:spPr/>
    </dgm:pt>
    <dgm:pt modelId="{F2728115-287F-4311-945A-AEA5C8D8F792}" type="pres">
      <dgm:prSet presAssocID="{F9370784-3749-4A43-AD1A-287E6BC2799A}"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alculator"/>
        </a:ext>
      </dgm:extLst>
    </dgm:pt>
    <dgm:pt modelId="{E1779373-C91A-403F-8518-D05963580F3E}" type="pres">
      <dgm:prSet presAssocID="{F9370784-3749-4A43-AD1A-287E6BC2799A}" presName="spaceRect" presStyleCnt="0"/>
      <dgm:spPr/>
    </dgm:pt>
    <dgm:pt modelId="{E74C0BE3-4888-4984-96C0-FEBE3507C09F}" type="pres">
      <dgm:prSet presAssocID="{F9370784-3749-4A43-AD1A-287E6BC2799A}" presName="textRect" presStyleLbl="revTx" presStyleIdx="5" presStyleCnt="6">
        <dgm:presLayoutVars>
          <dgm:chMax val="1"/>
          <dgm:chPref val="1"/>
        </dgm:presLayoutVars>
      </dgm:prSet>
      <dgm:spPr/>
    </dgm:pt>
  </dgm:ptLst>
  <dgm:cxnLst>
    <dgm:cxn modelId="{3E38580E-281B-4114-8B1F-B25AD817D043}" type="presOf" srcId="{C78F9AC0-E0AD-4E8E-BA3D-06CC9EAE9863}" destId="{5F267007-E664-42F7-BD6F-4918777242B9}" srcOrd="0" destOrd="0" presId="urn:microsoft.com/office/officeart/2018/2/layout/IconLabelList"/>
    <dgm:cxn modelId="{E274D30E-F624-429D-9ABD-EA2F8AE68342}" srcId="{C78F9AC0-E0AD-4E8E-BA3D-06CC9EAE9863}" destId="{92CCE2CD-70DB-4E5E-8571-F2041225F66A}" srcOrd="4" destOrd="0" parTransId="{40EF6307-FB79-4019-AC21-CEFD349B9CA4}" sibTransId="{77BC7802-9027-4D7B-A9AA-274DDF51125B}"/>
    <dgm:cxn modelId="{CAA67425-8EDF-47E7-9DE5-D83813FCBFFC}" srcId="{C78F9AC0-E0AD-4E8E-BA3D-06CC9EAE9863}" destId="{796A6DC2-339D-4EA7-8FDE-45A8E20AB986}" srcOrd="1" destOrd="0" parTransId="{9483C02E-1DBC-4814-979C-FAF2257F3C51}" sibTransId="{089B0A47-6C8E-43B2-A97F-9E5F8A2D2931}"/>
    <dgm:cxn modelId="{CBC6AA28-FD6B-43A2-864F-613E17E6E566}" srcId="{C78F9AC0-E0AD-4E8E-BA3D-06CC9EAE9863}" destId="{5C1E337C-77EA-4820-B8C0-5C4BDD5D0DFD}" srcOrd="3" destOrd="0" parTransId="{DDB9F780-B738-4440-BDAB-75696CC2A943}" sibTransId="{78B724BF-327E-4EC4-A9B4-97F4CE252F70}"/>
    <dgm:cxn modelId="{4286AD28-A079-4567-822B-693946A85958}" type="presOf" srcId="{5C1E337C-77EA-4820-B8C0-5C4BDD5D0DFD}" destId="{6FD8B165-ABBB-415A-9617-1B1FD7FF95DC}" srcOrd="0" destOrd="0" presId="urn:microsoft.com/office/officeart/2018/2/layout/IconLabelList"/>
    <dgm:cxn modelId="{3965DA64-7EA4-4855-840E-E8643DDB684C}" srcId="{C78F9AC0-E0AD-4E8E-BA3D-06CC9EAE9863}" destId="{62680346-3BB2-4E67-BC02-F5FA9872BDEB}" srcOrd="0" destOrd="0" parTransId="{EE6E7751-8E9D-44CE-99AC-BFFDD844D675}" sibTransId="{25B9441C-1427-4DBC-A8DA-759B1003ADDB}"/>
    <dgm:cxn modelId="{A6B4414F-4C4D-4CA0-9048-D1D027F3E359}" type="presOf" srcId="{92CCE2CD-70DB-4E5E-8571-F2041225F66A}" destId="{C426E83C-BE3C-4A10-99FC-6F52ECBCA50A}" srcOrd="0" destOrd="0" presId="urn:microsoft.com/office/officeart/2018/2/layout/IconLabelList"/>
    <dgm:cxn modelId="{6C21795A-14D8-43E3-A37C-8CF6AB556C9C}" type="presOf" srcId="{796A6DC2-339D-4EA7-8FDE-45A8E20AB986}" destId="{F35C73CC-99B0-411A-AA4B-23457F366AFD}" srcOrd="0" destOrd="0" presId="urn:microsoft.com/office/officeart/2018/2/layout/IconLabelList"/>
    <dgm:cxn modelId="{7760BE86-0292-4F72-AACD-483FFDFC0710}" type="presOf" srcId="{65E6ACD0-9F9C-44E1-9731-17CFC1DBA8DE}" destId="{6EA98A8D-6975-4AF9-9054-D9CF6D15E1E4}" srcOrd="0" destOrd="0" presId="urn:microsoft.com/office/officeart/2018/2/layout/IconLabelList"/>
    <dgm:cxn modelId="{87E6B297-1FB8-4271-A345-391D104862FD}" type="presOf" srcId="{F9370784-3749-4A43-AD1A-287E6BC2799A}" destId="{E74C0BE3-4888-4984-96C0-FEBE3507C09F}" srcOrd="0" destOrd="0" presId="urn:microsoft.com/office/officeart/2018/2/layout/IconLabelList"/>
    <dgm:cxn modelId="{808A4AAC-D783-40F6-B02D-3F8904535005}" srcId="{C78F9AC0-E0AD-4E8E-BA3D-06CC9EAE9863}" destId="{F9370784-3749-4A43-AD1A-287E6BC2799A}" srcOrd="5" destOrd="0" parTransId="{F3755CEA-AA0C-4E78-8BFB-4E2908AA779D}" sibTransId="{739A1676-FBFB-492B-8410-95AE32CD99E9}"/>
    <dgm:cxn modelId="{F55748DB-C6F5-4996-94B2-AF84139CC4C8}" srcId="{C78F9AC0-E0AD-4E8E-BA3D-06CC9EAE9863}" destId="{65E6ACD0-9F9C-44E1-9731-17CFC1DBA8DE}" srcOrd="2" destOrd="0" parTransId="{D6BD1E48-1668-4D55-AB3D-1B43DAED8C70}" sibTransId="{348A2757-CDAE-49D0-A597-B168854168BA}"/>
    <dgm:cxn modelId="{84D360DC-3CF9-4E4D-BCB7-376215E91097}" type="presOf" srcId="{62680346-3BB2-4E67-BC02-F5FA9872BDEB}" destId="{A35F77D1-7EF1-4A48-A83E-500A14F58EEF}" srcOrd="0" destOrd="0" presId="urn:microsoft.com/office/officeart/2018/2/layout/IconLabelList"/>
    <dgm:cxn modelId="{5BB3D8BC-232A-4D33-853A-7D7BDC6117F9}" type="presParOf" srcId="{5F267007-E664-42F7-BD6F-4918777242B9}" destId="{4D558017-7058-4AE4-A2B5-19A4E673A491}" srcOrd="0" destOrd="0" presId="urn:microsoft.com/office/officeart/2018/2/layout/IconLabelList"/>
    <dgm:cxn modelId="{EC140007-444D-47F1-AEAF-F0A7CE3AA2B7}" type="presParOf" srcId="{4D558017-7058-4AE4-A2B5-19A4E673A491}" destId="{1DD8B92D-56EF-45FC-8B6B-D242C3BA2BE3}" srcOrd="0" destOrd="0" presId="urn:microsoft.com/office/officeart/2018/2/layout/IconLabelList"/>
    <dgm:cxn modelId="{601986AF-40FB-4EB8-8F0E-0C7C1B28AEB2}" type="presParOf" srcId="{4D558017-7058-4AE4-A2B5-19A4E673A491}" destId="{ADC1C6D9-FD87-41DA-A674-5BDB03860A11}" srcOrd="1" destOrd="0" presId="urn:microsoft.com/office/officeart/2018/2/layout/IconLabelList"/>
    <dgm:cxn modelId="{9E9DC114-2199-42B8-94AC-2E4A280BFBA3}" type="presParOf" srcId="{4D558017-7058-4AE4-A2B5-19A4E673A491}" destId="{A35F77D1-7EF1-4A48-A83E-500A14F58EEF}" srcOrd="2" destOrd="0" presId="urn:microsoft.com/office/officeart/2018/2/layout/IconLabelList"/>
    <dgm:cxn modelId="{CD5708C1-F7C4-41C6-B560-C8E54BB9A42D}" type="presParOf" srcId="{5F267007-E664-42F7-BD6F-4918777242B9}" destId="{5A8731F5-5BD2-4798-941F-40CC2F3C1276}" srcOrd="1" destOrd="0" presId="urn:microsoft.com/office/officeart/2018/2/layout/IconLabelList"/>
    <dgm:cxn modelId="{5EAFB24B-624B-4CAA-B1B2-883294B12BB0}" type="presParOf" srcId="{5F267007-E664-42F7-BD6F-4918777242B9}" destId="{AAC7CDFD-A9F8-4535-A35B-83CF4AB95D84}" srcOrd="2" destOrd="0" presId="urn:microsoft.com/office/officeart/2018/2/layout/IconLabelList"/>
    <dgm:cxn modelId="{8BF8D95C-FF43-4074-9179-B20E95AE462F}" type="presParOf" srcId="{AAC7CDFD-A9F8-4535-A35B-83CF4AB95D84}" destId="{5A70E6B8-0C0E-4158-A43C-8B25CECCF639}" srcOrd="0" destOrd="0" presId="urn:microsoft.com/office/officeart/2018/2/layout/IconLabelList"/>
    <dgm:cxn modelId="{E6F60E34-546B-4A5B-9935-B55B3C1C19C7}" type="presParOf" srcId="{AAC7CDFD-A9F8-4535-A35B-83CF4AB95D84}" destId="{417E9AB9-AB9B-4FD8-A83C-687DB1918BF4}" srcOrd="1" destOrd="0" presId="urn:microsoft.com/office/officeart/2018/2/layout/IconLabelList"/>
    <dgm:cxn modelId="{CA92B461-4B55-428B-AA96-91E0927DDA96}" type="presParOf" srcId="{AAC7CDFD-A9F8-4535-A35B-83CF4AB95D84}" destId="{F35C73CC-99B0-411A-AA4B-23457F366AFD}" srcOrd="2" destOrd="0" presId="urn:microsoft.com/office/officeart/2018/2/layout/IconLabelList"/>
    <dgm:cxn modelId="{3DE4D700-8BBE-4BC4-ACF6-E1D64999CC9B}" type="presParOf" srcId="{5F267007-E664-42F7-BD6F-4918777242B9}" destId="{127C40D2-4604-4818-AC1B-F120EB360A06}" srcOrd="3" destOrd="0" presId="urn:microsoft.com/office/officeart/2018/2/layout/IconLabelList"/>
    <dgm:cxn modelId="{707B714C-BC9E-46DE-84D1-CE753D90CB5A}" type="presParOf" srcId="{5F267007-E664-42F7-BD6F-4918777242B9}" destId="{8FB276C0-1640-4866-9C1A-EAEB0C1127CB}" srcOrd="4" destOrd="0" presId="urn:microsoft.com/office/officeart/2018/2/layout/IconLabelList"/>
    <dgm:cxn modelId="{8229CE42-993E-4FB4-BF88-C5874D14C6D9}" type="presParOf" srcId="{8FB276C0-1640-4866-9C1A-EAEB0C1127CB}" destId="{DAA8F69F-4049-41E2-9E14-94C578C0E47D}" srcOrd="0" destOrd="0" presId="urn:microsoft.com/office/officeart/2018/2/layout/IconLabelList"/>
    <dgm:cxn modelId="{EEFB46A4-F865-4ABC-AE2B-8F19357E61BB}" type="presParOf" srcId="{8FB276C0-1640-4866-9C1A-EAEB0C1127CB}" destId="{64AC07B3-C5D7-4B4F-A998-92A9F032669F}" srcOrd="1" destOrd="0" presId="urn:microsoft.com/office/officeart/2018/2/layout/IconLabelList"/>
    <dgm:cxn modelId="{078EC341-3DC9-4F22-8714-DECF43659E13}" type="presParOf" srcId="{8FB276C0-1640-4866-9C1A-EAEB0C1127CB}" destId="{6EA98A8D-6975-4AF9-9054-D9CF6D15E1E4}" srcOrd="2" destOrd="0" presId="urn:microsoft.com/office/officeart/2018/2/layout/IconLabelList"/>
    <dgm:cxn modelId="{598729F5-B604-4BF2-BE24-9375F4D2FCE3}" type="presParOf" srcId="{5F267007-E664-42F7-BD6F-4918777242B9}" destId="{80EED166-C27A-45C4-9FB2-8C32B7C5ED2D}" srcOrd="5" destOrd="0" presId="urn:microsoft.com/office/officeart/2018/2/layout/IconLabelList"/>
    <dgm:cxn modelId="{568D6B42-408A-49DA-A859-698E43C40413}" type="presParOf" srcId="{5F267007-E664-42F7-BD6F-4918777242B9}" destId="{8876555D-7965-476B-808A-691CB80D65E2}" srcOrd="6" destOrd="0" presId="urn:microsoft.com/office/officeart/2018/2/layout/IconLabelList"/>
    <dgm:cxn modelId="{B063F6B0-8FCB-42A2-8582-993249F6D507}" type="presParOf" srcId="{8876555D-7965-476B-808A-691CB80D65E2}" destId="{D5F1BF50-4AFA-44FD-97C4-CD370B53FB6B}" srcOrd="0" destOrd="0" presId="urn:microsoft.com/office/officeart/2018/2/layout/IconLabelList"/>
    <dgm:cxn modelId="{9313CE8B-0936-454F-B151-54BF2FA71915}" type="presParOf" srcId="{8876555D-7965-476B-808A-691CB80D65E2}" destId="{288D0980-F2DE-416E-A8C8-364BBF50762F}" srcOrd="1" destOrd="0" presId="urn:microsoft.com/office/officeart/2018/2/layout/IconLabelList"/>
    <dgm:cxn modelId="{2D38A05B-DD91-4F5D-BA1A-7C5640B6AC00}" type="presParOf" srcId="{8876555D-7965-476B-808A-691CB80D65E2}" destId="{6FD8B165-ABBB-415A-9617-1B1FD7FF95DC}" srcOrd="2" destOrd="0" presId="urn:microsoft.com/office/officeart/2018/2/layout/IconLabelList"/>
    <dgm:cxn modelId="{DFDC619B-FCFA-4EEE-9F5F-49987B3F1303}" type="presParOf" srcId="{5F267007-E664-42F7-BD6F-4918777242B9}" destId="{197949F4-CC0C-4779-86E8-E8207252482B}" srcOrd="7" destOrd="0" presId="urn:microsoft.com/office/officeart/2018/2/layout/IconLabelList"/>
    <dgm:cxn modelId="{7C4995F1-2B01-41B8-98C3-B8666383BDB6}" type="presParOf" srcId="{5F267007-E664-42F7-BD6F-4918777242B9}" destId="{B6B20D20-89BC-4689-8361-2B810CEE3D3B}" srcOrd="8" destOrd="0" presId="urn:microsoft.com/office/officeart/2018/2/layout/IconLabelList"/>
    <dgm:cxn modelId="{DD533EEB-41A9-47BD-ABAD-4A7C1C7237FD}" type="presParOf" srcId="{B6B20D20-89BC-4689-8361-2B810CEE3D3B}" destId="{154E8608-01EE-425C-9310-7060DF8400E1}" srcOrd="0" destOrd="0" presId="urn:microsoft.com/office/officeart/2018/2/layout/IconLabelList"/>
    <dgm:cxn modelId="{A0DC38F0-46AF-4D86-8F30-16959EAC1AF1}" type="presParOf" srcId="{B6B20D20-89BC-4689-8361-2B810CEE3D3B}" destId="{6F3EC76E-90FF-4435-9BD0-FE1A8454DA70}" srcOrd="1" destOrd="0" presId="urn:microsoft.com/office/officeart/2018/2/layout/IconLabelList"/>
    <dgm:cxn modelId="{8E4ABDCA-3E5B-47E3-A91F-853AA89972A8}" type="presParOf" srcId="{B6B20D20-89BC-4689-8361-2B810CEE3D3B}" destId="{C426E83C-BE3C-4A10-99FC-6F52ECBCA50A}" srcOrd="2" destOrd="0" presId="urn:microsoft.com/office/officeart/2018/2/layout/IconLabelList"/>
    <dgm:cxn modelId="{8907AE8C-D985-448E-8B9C-59AD545591AF}" type="presParOf" srcId="{5F267007-E664-42F7-BD6F-4918777242B9}" destId="{28643687-07E3-4E9A-8E85-A696EC014C12}" srcOrd="9" destOrd="0" presId="urn:microsoft.com/office/officeart/2018/2/layout/IconLabelList"/>
    <dgm:cxn modelId="{0E8CD06E-49D1-4A07-BA18-2746975C0883}" type="presParOf" srcId="{5F267007-E664-42F7-BD6F-4918777242B9}" destId="{2D002290-B974-4490-A0E3-17456D79DBCF}" srcOrd="10" destOrd="0" presId="urn:microsoft.com/office/officeart/2018/2/layout/IconLabelList"/>
    <dgm:cxn modelId="{2F8BB468-C6A8-4998-AFA9-DD7855AA2F5A}" type="presParOf" srcId="{2D002290-B974-4490-A0E3-17456D79DBCF}" destId="{F2728115-287F-4311-945A-AEA5C8D8F792}" srcOrd="0" destOrd="0" presId="urn:microsoft.com/office/officeart/2018/2/layout/IconLabelList"/>
    <dgm:cxn modelId="{22B66F5D-5CF4-4CBA-9763-6BF8C51F7F96}" type="presParOf" srcId="{2D002290-B974-4490-A0E3-17456D79DBCF}" destId="{E1779373-C91A-403F-8518-D05963580F3E}" srcOrd="1" destOrd="0" presId="urn:microsoft.com/office/officeart/2018/2/layout/IconLabelList"/>
    <dgm:cxn modelId="{982BEB70-70CE-4C36-A939-FC2FD5CA7377}" type="presParOf" srcId="{2D002290-B974-4490-A0E3-17456D79DBCF}" destId="{E74C0BE3-4888-4984-96C0-FEBE3507C09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D8B92D-56EF-45FC-8B6B-D242C3BA2BE3}">
      <dsp:nvSpPr>
        <dsp:cNvPr id="0" name=""/>
        <dsp:cNvSpPr/>
      </dsp:nvSpPr>
      <dsp:spPr>
        <a:xfrm>
          <a:off x="936817" y="227781"/>
          <a:ext cx="730898" cy="73089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5F77D1-7EF1-4A48-A83E-500A14F58EEF}">
      <dsp:nvSpPr>
        <dsp:cNvPr id="0" name=""/>
        <dsp:cNvSpPr/>
      </dsp:nvSpPr>
      <dsp:spPr>
        <a:xfrm>
          <a:off x="490157" y="1306468"/>
          <a:ext cx="1624218" cy="123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Transfer Learning: Pre-trained models like VGG-16, VGG-19, Inception-v3, and ResNet50 are fine-tuned for flower recognition, adapting them to focus on petal structures and morphological aspects unique to flowers.</a:t>
          </a:r>
        </a:p>
      </dsp:txBody>
      <dsp:txXfrm>
        <a:off x="490157" y="1306468"/>
        <a:ext cx="1624218" cy="1238466"/>
      </dsp:txXfrm>
    </dsp:sp>
    <dsp:sp modelId="{5A70E6B8-0C0E-4158-A43C-8B25CECCF639}">
      <dsp:nvSpPr>
        <dsp:cNvPr id="0" name=""/>
        <dsp:cNvSpPr/>
      </dsp:nvSpPr>
      <dsp:spPr>
        <a:xfrm>
          <a:off x="2845274" y="227781"/>
          <a:ext cx="730898" cy="7308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5C73CC-99B0-411A-AA4B-23457F366AFD}">
      <dsp:nvSpPr>
        <dsp:cNvPr id="0" name=""/>
        <dsp:cNvSpPr/>
      </dsp:nvSpPr>
      <dsp:spPr>
        <a:xfrm>
          <a:off x="2398614" y="1306468"/>
          <a:ext cx="1624218" cy="123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Machine Learning and Classification: Machine learning, using classifiers like SVM, KNN, and decision trees, maps feature vectors to flower categories.</a:t>
          </a:r>
        </a:p>
      </dsp:txBody>
      <dsp:txXfrm>
        <a:off x="2398614" y="1306468"/>
        <a:ext cx="1624218" cy="1238466"/>
      </dsp:txXfrm>
    </dsp:sp>
    <dsp:sp modelId="{DAA8F69F-4049-41E2-9E14-94C578C0E47D}">
      <dsp:nvSpPr>
        <dsp:cNvPr id="0" name=""/>
        <dsp:cNvSpPr/>
      </dsp:nvSpPr>
      <dsp:spPr>
        <a:xfrm>
          <a:off x="4753731" y="227781"/>
          <a:ext cx="730898" cy="7308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A98A8D-6975-4AF9-9054-D9CF6D15E1E4}">
      <dsp:nvSpPr>
        <dsp:cNvPr id="0" name=""/>
        <dsp:cNvSpPr/>
      </dsp:nvSpPr>
      <dsp:spPr>
        <a:xfrm>
          <a:off x="4307071" y="1306468"/>
          <a:ext cx="1624218" cy="123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Fusion Techniques: Some studies use fusion techniques to combine color, texture, and shape features for a holistic perspective on flower attributes.</a:t>
          </a:r>
        </a:p>
      </dsp:txBody>
      <dsp:txXfrm>
        <a:off x="4307071" y="1306468"/>
        <a:ext cx="1624218" cy="1238466"/>
      </dsp:txXfrm>
    </dsp:sp>
    <dsp:sp modelId="{D5F1BF50-4AFA-44FD-97C4-CD370B53FB6B}">
      <dsp:nvSpPr>
        <dsp:cNvPr id="0" name=""/>
        <dsp:cNvSpPr/>
      </dsp:nvSpPr>
      <dsp:spPr>
        <a:xfrm>
          <a:off x="936817" y="2950990"/>
          <a:ext cx="730898" cy="7308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D8B165-ABBB-415A-9617-1B1FD7FF95DC}">
      <dsp:nvSpPr>
        <dsp:cNvPr id="0" name=""/>
        <dsp:cNvSpPr/>
      </dsp:nvSpPr>
      <dsp:spPr>
        <a:xfrm>
          <a:off x="490157" y="4029677"/>
          <a:ext cx="1624218" cy="123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Cross-Validation and Dataset Preparation: Rigorous dataset preparation and cross-validation techniques ensure model accuracy and generalizability using datasets like the Oxford flowers dataset.</a:t>
          </a:r>
        </a:p>
      </dsp:txBody>
      <dsp:txXfrm>
        <a:off x="490157" y="4029677"/>
        <a:ext cx="1624218" cy="1238466"/>
      </dsp:txXfrm>
    </dsp:sp>
    <dsp:sp modelId="{154E8608-01EE-425C-9310-7060DF8400E1}">
      <dsp:nvSpPr>
        <dsp:cNvPr id="0" name=""/>
        <dsp:cNvSpPr/>
      </dsp:nvSpPr>
      <dsp:spPr>
        <a:xfrm>
          <a:off x="2845274" y="2950990"/>
          <a:ext cx="730898" cy="7308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26E83C-BE3C-4A10-99FC-6F52ECBCA50A}">
      <dsp:nvSpPr>
        <dsp:cNvPr id="0" name=""/>
        <dsp:cNvSpPr/>
      </dsp:nvSpPr>
      <dsp:spPr>
        <a:xfrm>
          <a:off x="2398614" y="4029677"/>
          <a:ext cx="1624218" cy="123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Validation and Testing: Validation and testing phases assess model accuracy and generalization on independent datasets.</a:t>
          </a:r>
        </a:p>
      </dsp:txBody>
      <dsp:txXfrm>
        <a:off x="2398614" y="4029677"/>
        <a:ext cx="1624218" cy="1238466"/>
      </dsp:txXfrm>
    </dsp:sp>
    <dsp:sp modelId="{F2728115-287F-4311-945A-AEA5C8D8F792}">
      <dsp:nvSpPr>
        <dsp:cNvPr id="0" name=""/>
        <dsp:cNvSpPr/>
      </dsp:nvSpPr>
      <dsp:spPr>
        <a:xfrm>
          <a:off x="4753731" y="2950990"/>
          <a:ext cx="730898" cy="7308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4C0BE3-4888-4984-96C0-FEBE3507C09F}">
      <dsp:nvSpPr>
        <dsp:cNvPr id="0" name=""/>
        <dsp:cNvSpPr/>
      </dsp:nvSpPr>
      <dsp:spPr>
        <a:xfrm>
          <a:off x="4307071" y="4029677"/>
          <a:ext cx="1624218" cy="1238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Evaluation Metrics: Metrics like accuracy, precision, recall, F1-score, and confusion matrices quantify model performance and areas of improvement.</a:t>
          </a:r>
        </a:p>
      </dsp:txBody>
      <dsp:txXfrm>
        <a:off x="4307071" y="4029677"/>
        <a:ext cx="1624218" cy="123846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C949C-EB06-EE66-E624-87957E60B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70A9204-7F4D-0B12-B340-E18459E834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9C8743C-6C13-3AFC-C579-9014A2F47EBE}"/>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5" name="Footer Placeholder 4">
            <a:extLst>
              <a:ext uri="{FF2B5EF4-FFF2-40B4-BE49-F238E27FC236}">
                <a16:creationId xmlns:a16="http://schemas.microsoft.com/office/drawing/2014/main" id="{75CE8D9F-1ACC-E368-8220-3C83F4AE5D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B46EDA-AE6C-BE8C-57B0-E71A3085E23D}"/>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1598774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E88C2-9558-B483-0BA0-2AE2126331C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D706F5F-92FE-FC8F-63B1-05A94ABB32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3240B2-EE5F-0025-79A9-20336E7FFDB3}"/>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5" name="Footer Placeholder 4">
            <a:extLst>
              <a:ext uri="{FF2B5EF4-FFF2-40B4-BE49-F238E27FC236}">
                <a16:creationId xmlns:a16="http://schemas.microsoft.com/office/drawing/2014/main" id="{A2C7E0CA-B066-6421-4F86-050B7489F39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D8343F-7B8E-2A94-8A65-C8A8937CC4D3}"/>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421626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BB13E0-91E9-CC4D-6CEB-EC86D30A60E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9B2C5F8-D1C9-5D55-081B-E299D456F2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9C334A1-3CC6-A530-CCBB-06B0BC837BDD}"/>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5" name="Footer Placeholder 4">
            <a:extLst>
              <a:ext uri="{FF2B5EF4-FFF2-40B4-BE49-F238E27FC236}">
                <a16:creationId xmlns:a16="http://schemas.microsoft.com/office/drawing/2014/main" id="{04494A04-C1A6-9C08-EE7A-A17C262D5D2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AEE11F0-C13F-B640-E886-5AA4C5EB2164}"/>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3165189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416F-39B6-EBB1-3F52-21C1EFE5ACB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E27A4A1-F390-5F0F-C1A0-F698B3B88A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3EAAF71-3BD5-BB7C-F0DA-AD499250C789}"/>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5" name="Footer Placeholder 4">
            <a:extLst>
              <a:ext uri="{FF2B5EF4-FFF2-40B4-BE49-F238E27FC236}">
                <a16:creationId xmlns:a16="http://schemas.microsoft.com/office/drawing/2014/main" id="{AFF1A9CE-ED93-59EA-D82D-35813D2142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4750E9-5E3D-23E6-FFCA-913983DC96C3}"/>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1494600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E1E19-7FA3-6994-EAEB-480194658A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DF7FA76-9D0C-68AD-83AD-72B1F74968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EAFB01-FEFD-C26D-76DF-D5D8D43F26E9}"/>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5" name="Footer Placeholder 4">
            <a:extLst>
              <a:ext uri="{FF2B5EF4-FFF2-40B4-BE49-F238E27FC236}">
                <a16:creationId xmlns:a16="http://schemas.microsoft.com/office/drawing/2014/main" id="{AB8589D8-E46B-7502-B650-07DCB48F5E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4F81F0-172C-D93D-1D2C-0F02F1F8AE67}"/>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1373643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4C078-02E5-7275-5185-2F63691CA61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FE9B60-A5C0-05D4-6209-985E1E60B6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B67A8BE-0509-4930-C0BF-0A063850F0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6649830-97B4-E043-8C3A-D39AC30D13C4}"/>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6" name="Footer Placeholder 5">
            <a:extLst>
              <a:ext uri="{FF2B5EF4-FFF2-40B4-BE49-F238E27FC236}">
                <a16:creationId xmlns:a16="http://schemas.microsoft.com/office/drawing/2014/main" id="{043F879A-C245-4D8A-7D7C-E790852A4E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8FB797E-36D2-9948-54A7-3C6F22A764A1}"/>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1858747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2169-3673-D1EC-808A-DB0855178F7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1AAAE33-7301-03B0-CEFD-4EBE17E569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20CCB0-0D5B-3F72-4913-EA37FFCEEC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53BC5C-58DC-69E1-4EFE-927505231B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177D1C-9D86-1FD2-D126-97F75EA9F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0C4057E-8FAB-BFB2-506B-F1BC4D06C60D}"/>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8" name="Footer Placeholder 7">
            <a:extLst>
              <a:ext uri="{FF2B5EF4-FFF2-40B4-BE49-F238E27FC236}">
                <a16:creationId xmlns:a16="http://schemas.microsoft.com/office/drawing/2014/main" id="{704FD166-DDA4-20EB-6350-66F4B406312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C25FDA-F492-B3CE-55EF-A22855020506}"/>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43660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D79F-BE7B-B80A-013A-DFB6A216DFE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2886308-00B7-3F65-3CC6-3E0EA8B3164E}"/>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4" name="Footer Placeholder 3">
            <a:extLst>
              <a:ext uri="{FF2B5EF4-FFF2-40B4-BE49-F238E27FC236}">
                <a16:creationId xmlns:a16="http://schemas.microsoft.com/office/drawing/2014/main" id="{4769B45C-B2E1-DD1F-6646-367182E48D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A91A98-3309-BBE7-8D03-354109F8DF47}"/>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2892565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57ABEE-C9F7-BFB1-0294-4BAD0F81C8D5}"/>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3" name="Footer Placeholder 2">
            <a:extLst>
              <a:ext uri="{FF2B5EF4-FFF2-40B4-BE49-F238E27FC236}">
                <a16:creationId xmlns:a16="http://schemas.microsoft.com/office/drawing/2014/main" id="{EED33E06-F551-6660-F784-9528BB3E829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ECF0D1-5909-F2B6-03D8-9A39500D16DD}"/>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1437538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7541D-D469-7D7C-33A8-48B78A4C3F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C610460-F918-FB8C-4A18-C6392AD759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47AE958-F157-3141-E4FD-AA37307941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E2257-F3DA-3B02-C909-19DD26357542}"/>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6" name="Footer Placeholder 5">
            <a:extLst>
              <a:ext uri="{FF2B5EF4-FFF2-40B4-BE49-F238E27FC236}">
                <a16:creationId xmlns:a16="http://schemas.microsoft.com/office/drawing/2014/main" id="{985B89D2-C1B4-B123-BBB2-EE8821A68E3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75C42A9-DED0-B716-9409-502B58E313BE}"/>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3815331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58905-09FD-0269-F3AE-C5A4C3704E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5C4D4A-2CA1-0B15-7B83-E7C5FED96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B57BAB9-99C1-BE31-074E-C040BDE59B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B3FBC1-37BA-841B-74E5-92D0E810BF46}"/>
              </a:ext>
            </a:extLst>
          </p:cNvPr>
          <p:cNvSpPr>
            <a:spLocks noGrp="1"/>
          </p:cNvSpPr>
          <p:nvPr>
            <p:ph type="dt" sz="half" idx="10"/>
          </p:nvPr>
        </p:nvSpPr>
        <p:spPr/>
        <p:txBody>
          <a:bodyPr/>
          <a:lstStyle/>
          <a:p>
            <a:fld id="{EB0DB943-352C-473F-A796-25B089F9775B}" type="datetimeFigureOut">
              <a:rPr lang="en-IN" smtClean="0"/>
              <a:t>09-11-2023</a:t>
            </a:fld>
            <a:endParaRPr lang="en-IN"/>
          </a:p>
        </p:txBody>
      </p:sp>
      <p:sp>
        <p:nvSpPr>
          <p:cNvPr id="6" name="Footer Placeholder 5">
            <a:extLst>
              <a:ext uri="{FF2B5EF4-FFF2-40B4-BE49-F238E27FC236}">
                <a16:creationId xmlns:a16="http://schemas.microsoft.com/office/drawing/2014/main" id="{065D9EB2-0006-53CB-CBAE-F87548B77AF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015958-ADE7-D02D-C86A-F8873FECE160}"/>
              </a:ext>
            </a:extLst>
          </p:cNvPr>
          <p:cNvSpPr>
            <a:spLocks noGrp="1"/>
          </p:cNvSpPr>
          <p:nvPr>
            <p:ph type="sldNum" sz="quarter" idx="12"/>
          </p:nvPr>
        </p:nvSpPr>
        <p:spPr/>
        <p:txBody>
          <a:bodyPr/>
          <a:lstStyle/>
          <a:p>
            <a:fld id="{03FF2C62-BB63-4669-9ADE-ED6C266CD650}" type="slidenum">
              <a:rPr lang="en-IN" smtClean="0"/>
              <a:t>‹#›</a:t>
            </a:fld>
            <a:endParaRPr lang="en-IN"/>
          </a:p>
        </p:txBody>
      </p:sp>
    </p:spTree>
    <p:extLst>
      <p:ext uri="{BB962C8B-B14F-4D97-AF65-F5344CB8AC3E}">
        <p14:creationId xmlns:p14="http://schemas.microsoft.com/office/powerpoint/2010/main" val="4056655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53E95D-C4C5-E49F-CA80-0894B6C19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5572BCB-30F7-9DB9-AF69-B109D9C612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D6F46EC-E59D-FF96-EAE9-DC1859876A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0DB943-352C-473F-A796-25B089F9775B}" type="datetimeFigureOut">
              <a:rPr lang="en-IN" smtClean="0"/>
              <a:t>09-11-2023</a:t>
            </a:fld>
            <a:endParaRPr lang="en-IN"/>
          </a:p>
        </p:txBody>
      </p:sp>
      <p:sp>
        <p:nvSpPr>
          <p:cNvPr id="5" name="Footer Placeholder 4">
            <a:extLst>
              <a:ext uri="{FF2B5EF4-FFF2-40B4-BE49-F238E27FC236}">
                <a16:creationId xmlns:a16="http://schemas.microsoft.com/office/drawing/2014/main" id="{9EB9BF4F-7974-5012-AEEF-7A1BEF3E7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CB29AFE-1125-118D-FF99-94BCDC449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FF2C62-BB63-4669-9ADE-ED6C266CD650}" type="slidenum">
              <a:rPr lang="en-IN" smtClean="0"/>
              <a:t>‹#›</a:t>
            </a:fld>
            <a:endParaRPr lang="en-IN"/>
          </a:p>
        </p:txBody>
      </p:sp>
    </p:spTree>
    <p:extLst>
      <p:ext uri="{BB962C8B-B14F-4D97-AF65-F5344CB8AC3E}">
        <p14:creationId xmlns:p14="http://schemas.microsoft.com/office/powerpoint/2010/main" val="1940623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ieeexplore.ieee.org/document/9760663" TargetMode="External"/><Relationship Id="rId13" Type="http://schemas.openxmlformats.org/officeDocument/2006/relationships/hyperlink" Target="https://www.mdpi.com/2072-4292/14/24/6252" TargetMode="External"/><Relationship Id="rId3" Type="http://schemas.openxmlformats.org/officeDocument/2006/relationships/hyperlink" Target="https://www.researchgate.net/profile/Dor%20Oppenheim/publication/313404418_Detecting_Tomato_Flowers_in_Greenhouses_Using%20_Computer_Vision/links/5899a3dcaca2721f0db0c9cf/Detecting-Tomato-Flowers-in%20Greenhouses-Using-Computer-Vision.pdf" TargetMode="External"/><Relationship Id="rId7" Type="http://schemas.openxmlformats.org/officeDocument/2006/relationships/hyperlink" Target="https://ieeexplore.ieee.org/document/9290720" TargetMode="External"/><Relationship Id="rId12" Type="http://schemas.openxmlformats.org/officeDocument/2006/relationships/hyperlink" Target="https://ieeexplore.ieee.org/document/8393382" TargetMode="External"/><Relationship Id="rId17" Type="http://schemas.openxmlformats.org/officeDocument/2006/relationships/image" Target="../media/image29.jpeg"/><Relationship Id="rId2" Type="http://schemas.openxmlformats.org/officeDocument/2006/relationships/hyperlink" Target="https://www.researchgate.net/publication/352093979_Flower_Image_Classification_Using_Deep_Convolutional_Neural_Network" TargetMode="External"/><Relationship Id="rId16" Type="http://schemas.openxmlformats.org/officeDocument/2006/relationships/hyperlink" Target="https://www.sciencedirect.com/science/article/abs/pii/S0168169918309232?via%3Dihub" TargetMode="External"/><Relationship Id="rId1" Type="http://schemas.openxmlformats.org/officeDocument/2006/relationships/slideLayout" Target="../slideLayouts/slideLayout2.xml"/><Relationship Id="rId6" Type="http://schemas.openxmlformats.org/officeDocument/2006/relationships/hyperlink" Target="https://ieeexplore.ieee.org/document/8600536" TargetMode="External"/><Relationship Id="rId11" Type="http://schemas.openxmlformats.org/officeDocument/2006/relationships/hyperlink" Target="https://www.mdpi.com/2079-9292/10/19/2353" TargetMode="External"/><Relationship Id="rId5" Type="http://schemas.openxmlformats.org/officeDocument/2006/relationships/hyperlink" Target="https://ieeexplore.ieee.org/document/10086258" TargetMode="External"/><Relationship Id="rId15" Type="http://schemas.openxmlformats.org/officeDocument/2006/relationships/hyperlink" Target="https://ieeexplore.ieee.org/document/10042302" TargetMode="External"/><Relationship Id="rId10" Type="http://schemas.openxmlformats.org/officeDocument/2006/relationships/hyperlink" Target="https://ieeexplore.ieee.org/document/9781961" TargetMode="External"/><Relationship Id="rId4" Type="http://schemas.openxmlformats.org/officeDocument/2006/relationships/hyperlink" Target="https://ieeexplore.ieee.org/abstract/document/8392727" TargetMode="External"/><Relationship Id="rId9" Type="http://schemas.openxmlformats.org/officeDocument/2006/relationships/hyperlink" Target="https://ieeexplore.ieee.org/document/6469535" TargetMode="External"/><Relationship Id="rId14" Type="http://schemas.openxmlformats.org/officeDocument/2006/relationships/hyperlink" Target="https://ieeexplore.ieee.org/document/9003016"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descr="Cosmos Flower Field">
            <a:extLst>
              <a:ext uri="{FF2B5EF4-FFF2-40B4-BE49-F238E27FC236}">
                <a16:creationId xmlns:a16="http://schemas.microsoft.com/office/drawing/2014/main" id="{BE57AE8E-249F-E319-5E86-637DCC33F8C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7505"/>
            <a:ext cx="12191997" cy="6857988"/>
          </a:xfrm>
          <a:prstGeom prst="rect">
            <a:avLst/>
          </a:prstGeom>
        </p:spPr>
      </p:pic>
      <p:sp>
        <p:nvSpPr>
          <p:cNvPr id="8" name="Rectangle 7">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017268" y="-1310639"/>
            <a:ext cx="4141676" cy="12207790"/>
          </a:xfrm>
          <a:prstGeom prst="rect">
            <a:avLst/>
          </a:prstGeom>
          <a:gradFill flip="none" rotWithShape="1">
            <a:gsLst>
              <a:gs pos="19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ECF6C8-ECB1-F836-49B7-C09937194346}"/>
              </a:ext>
            </a:extLst>
          </p:cNvPr>
          <p:cNvSpPr>
            <a:spLocks noGrp="1"/>
          </p:cNvSpPr>
          <p:nvPr>
            <p:ph type="ctrTitle"/>
          </p:nvPr>
        </p:nvSpPr>
        <p:spPr>
          <a:xfrm>
            <a:off x="2396090" y="3067666"/>
            <a:ext cx="7399822" cy="1791774"/>
          </a:xfrm>
        </p:spPr>
        <p:txBody>
          <a:bodyPr>
            <a:normAutofit/>
          </a:bodyPr>
          <a:lstStyle/>
          <a:p>
            <a:r>
              <a:rPr lang="en-IN" sz="3200" b="1" dirty="0">
                <a:solidFill>
                  <a:srgbClr val="FFFFFF"/>
                </a:solidFill>
              </a:rPr>
              <a:t>Advancement in Flower Recognition and Flower </a:t>
            </a:r>
            <a:r>
              <a:rPr lang="en-IN" sz="3200" b="1" dirty="0" err="1">
                <a:solidFill>
                  <a:srgbClr val="FFFFFF"/>
                </a:solidFill>
              </a:rPr>
              <a:t>ClassificationTechniques</a:t>
            </a:r>
            <a:r>
              <a:rPr lang="en-IN" sz="3200" b="1" dirty="0">
                <a:solidFill>
                  <a:srgbClr val="FFFFFF"/>
                </a:solidFill>
              </a:rPr>
              <a:t> </a:t>
            </a:r>
            <a:br>
              <a:rPr lang="en-IN" sz="3200" dirty="0">
                <a:solidFill>
                  <a:srgbClr val="FFFFFF"/>
                </a:solidFill>
              </a:rPr>
            </a:br>
            <a:r>
              <a:rPr lang="en-IN" sz="3200" dirty="0">
                <a:solidFill>
                  <a:srgbClr val="FFFFFF"/>
                </a:solidFill>
              </a:rPr>
              <a:t>By: Nachiketh Reddy and Aniket </a:t>
            </a:r>
            <a:r>
              <a:rPr lang="en-IN" sz="3200" dirty="0" err="1">
                <a:solidFill>
                  <a:srgbClr val="FFFFFF"/>
                </a:solidFill>
              </a:rPr>
              <a:t>Surve</a:t>
            </a:r>
            <a:endParaRPr lang="en-IN" sz="3200" dirty="0">
              <a:solidFill>
                <a:srgbClr val="FFFFFF"/>
              </a:solidFill>
            </a:endParaRPr>
          </a:p>
        </p:txBody>
      </p:sp>
      <p:grpSp>
        <p:nvGrpSpPr>
          <p:cNvPr id="10" name="Group 9">
            <a:extLst>
              <a:ext uri="{FF2B5EF4-FFF2-40B4-BE49-F238E27FC236}">
                <a16:creationId xmlns:a16="http://schemas.microsoft.com/office/drawing/2014/main" id="{976FA3CB-F274-2EB9-9908-549770D78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11" name="Rectangle 10">
              <a:extLst>
                <a:ext uri="{FF2B5EF4-FFF2-40B4-BE49-F238E27FC236}">
                  <a16:creationId xmlns:a16="http://schemas.microsoft.com/office/drawing/2014/main" id="{CC560DC0-47B9-DDE9-78B3-BD7CCF7F0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9310F6-E98A-40F5-273D-325EC7C5C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1396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25173-62BB-4465-38BB-33F552427596}"/>
              </a:ext>
            </a:extLst>
          </p:cNvPr>
          <p:cNvSpPr>
            <a:spLocks noGrp="1"/>
          </p:cNvSpPr>
          <p:nvPr>
            <p:ph type="title"/>
          </p:nvPr>
        </p:nvSpPr>
        <p:spPr>
          <a:xfrm>
            <a:off x="6513788" y="365125"/>
            <a:ext cx="4840010" cy="1807305"/>
          </a:xfrm>
        </p:spPr>
        <p:txBody>
          <a:bodyPr>
            <a:normAutofit/>
          </a:bodyPr>
          <a:lstStyle/>
          <a:p>
            <a:r>
              <a:rPr lang="en-IN" dirty="0"/>
              <a:t>Conclusion</a:t>
            </a:r>
          </a:p>
        </p:txBody>
      </p:sp>
      <p:pic>
        <p:nvPicPr>
          <p:cNvPr id="5" name="Picture 4" descr="Blooming orange flowers">
            <a:extLst>
              <a:ext uri="{FF2B5EF4-FFF2-40B4-BE49-F238E27FC236}">
                <a16:creationId xmlns:a16="http://schemas.microsoft.com/office/drawing/2014/main" id="{DF8D0633-C611-4E70-8180-FE8539A4627D}"/>
              </a:ext>
            </a:extLst>
          </p:cNvPr>
          <p:cNvPicPr>
            <a:picLocks noChangeAspect="1"/>
          </p:cNvPicPr>
          <p:nvPr/>
        </p:nvPicPr>
        <p:blipFill rotWithShape="1">
          <a:blip r:embed="rId2"/>
          <a:srcRect l="5547" r="526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35D6C38B-1BA4-37AB-0293-BAE88E5BC859}"/>
              </a:ext>
            </a:extLst>
          </p:cNvPr>
          <p:cNvSpPr>
            <a:spLocks noGrp="1"/>
          </p:cNvSpPr>
          <p:nvPr>
            <p:ph idx="1"/>
          </p:nvPr>
        </p:nvSpPr>
        <p:spPr>
          <a:xfrm>
            <a:off x="6385810" y="2083633"/>
            <a:ext cx="4967988" cy="4093330"/>
          </a:xfrm>
        </p:spPr>
        <p:txBody>
          <a:bodyPr>
            <a:normAutofit/>
          </a:bodyPr>
          <a:lstStyle/>
          <a:p>
            <a:r>
              <a:rPr lang="en-US" sz="1100"/>
              <a:t>Deep learning, especially through CNNs, has revolutionized identification methods, replacing manual feature engineering with enhanced accuracy and efficiency. The accessibility of diverse, annotated datasets, notably Oxford Flowers 102, has driven advancements across various flower species.Examining influential factors, such as dataset quality, image processing, feature extraction, and ML classifiers, reveals the evolving landscape.</a:t>
            </a:r>
          </a:p>
          <a:p>
            <a:r>
              <a:rPr lang="en-US" sz="1100"/>
              <a:t> CNNs stand out for their hierarchical feature learning, transfer learning capabilities, and resistance to overfitting, enhancing the discernment of intricate flower characteristics.The literature review showcases breakthroughs with recognition rates exceeding 90%, illustrating deep learning's potential.</a:t>
            </a:r>
          </a:p>
          <a:p>
            <a:r>
              <a:rPr lang="en-US" sz="1100"/>
              <a:t> Precision, recall, F1 score, and confusion matrices consistently prove superior accuracy over traditional methods. Innovative approaches like feature fusion, segmentation, and fine-grained classification further improve model capabilities.In conclusion, this comprehensive review provides insights into methodologies, datasets, and applications shaping the rapidly advancing field of flower classification. It underscores the transformative role of deep learning, specifically CNNs, and highlights the profound impact of technology on botany and ecological research.</a:t>
            </a:r>
            <a:endParaRPr lang="en-IN" sz="1100"/>
          </a:p>
        </p:txBody>
      </p:sp>
    </p:spTree>
    <p:extLst>
      <p:ext uri="{BB962C8B-B14F-4D97-AF65-F5344CB8AC3E}">
        <p14:creationId xmlns:p14="http://schemas.microsoft.com/office/powerpoint/2010/main" val="1221872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92610B-7C3A-9770-0839-1721A1688FA4}"/>
              </a:ext>
            </a:extLst>
          </p:cNvPr>
          <p:cNvSpPr>
            <a:spLocks noGrp="1"/>
          </p:cNvSpPr>
          <p:nvPr>
            <p:ph type="title"/>
          </p:nvPr>
        </p:nvSpPr>
        <p:spPr>
          <a:xfrm>
            <a:off x="761803" y="350196"/>
            <a:ext cx="4646904" cy="1624520"/>
          </a:xfrm>
        </p:spPr>
        <p:txBody>
          <a:bodyPr anchor="ctr">
            <a:normAutofit/>
          </a:bodyPr>
          <a:lstStyle/>
          <a:p>
            <a:r>
              <a:rPr lang="en-US" sz="4000" dirty="0"/>
              <a:t>References</a:t>
            </a:r>
          </a:p>
        </p:txBody>
      </p:sp>
      <p:sp>
        <p:nvSpPr>
          <p:cNvPr id="3" name="Content Placeholder 2">
            <a:extLst>
              <a:ext uri="{FF2B5EF4-FFF2-40B4-BE49-F238E27FC236}">
                <a16:creationId xmlns:a16="http://schemas.microsoft.com/office/drawing/2014/main" id="{F35BBAA8-AF25-AB85-E42F-E65D8C1EA85A}"/>
              </a:ext>
            </a:extLst>
          </p:cNvPr>
          <p:cNvSpPr>
            <a:spLocks noGrp="1"/>
          </p:cNvSpPr>
          <p:nvPr>
            <p:ph idx="1"/>
          </p:nvPr>
        </p:nvSpPr>
        <p:spPr>
          <a:xfrm>
            <a:off x="761803" y="2636196"/>
            <a:ext cx="4646904" cy="3720154"/>
          </a:xfrm>
        </p:spPr>
        <p:txBody>
          <a:bodyPr anchor="ctr">
            <a:normAutofit/>
          </a:bodyPr>
          <a:lstStyle/>
          <a:p>
            <a:pPr marL="0" marR="0">
              <a:spcBef>
                <a:spcPts val="0"/>
              </a:spcBef>
              <a:spcAft>
                <a:spcPts val="800"/>
              </a:spcAft>
            </a:pPr>
            <a:r>
              <a:rPr lang="en-US" sz="700" b="1" kern="100" dirty="0">
                <a:effectLst/>
                <a:latin typeface="Calibri" panose="020F0502020204030204" pitchFamily="34" charset="0"/>
                <a:ea typeface="Calibri" panose="020F0502020204030204" pitchFamily="34" charset="0"/>
                <a:cs typeface="Times New Roman" panose="02020603050405020304" pitchFamily="18" charset="0"/>
              </a:rPr>
              <a:t>References</a:t>
            </a:r>
            <a:endParaRPr lang="en-US" sz="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Flower Image Classification Using Deep Convolutional Neural Network – (May 2021)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2"/>
              </a:rPr>
              <a:t>https://www.researchgate.net/publication/352093979_Flower_Image_Classification_Using_Deep_Convolutional_Neural_Network</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Detecting Tomato Flowers in Greenhouses Using Computer Vision -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3"/>
              </a:rPr>
              <a:t>https://www.researchgate.net/profile/DorOppenheim/publication/313404418_Detecting_Tomato_Flowers_in_Greenhouses_Using _</a:t>
            </a:r>
            <a:r>
              <a:rPr lang="en-US" sz="700" u="sng" kern="100" dirty="0" err="1">
                <a:effectLst/>
                <a:latin typeface="Calibri" panose="020F0502020204030204" pitchFamily="34" charset="0"/>
                <a:ea typeface="Calibri" panose="020F0502020204030204" pitchFamily="34" charset="0"/>
                <a:cs typeface="Times New Roman" panose="02020603050405020304" pitchFamily="18" charset="0"/>
                <a:hlinkClick r:id="rId3"/>
              </a:rPr>
              <a:t>Computer_Vision</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3"/>
              </a:rPr>
              <a:t>/links/5899a3dcaca2721f0db0c9cf/Detecting-Tomato-Flowers-inGreenhouses-Using-Computer-Vision.pdf</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Multispecies Fruit Flower Detection Using a Refined Semantic Segmentation Network –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4"/>
              </a:rPr>
              <a:t>https://ieeexplore.ieee.org/abstract/document/8392727</a:t>
            </a:r>
            <a:endParaRPr lang="en-US" sz="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Flower image classification based on improved convolutional neural network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5"/>
              </a:rPr>
              <a:t>https://ieeexplore.ieee.org/document/10086258</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Convolution Neural Network based Transfer Learning for Classification of Flowers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6"/>
              </a:rPr>
              <a:t>https://ieeexplore.ieee.org/document/8600536</a:t>
            </a:r>
            <a:endParaRPr lang="en-US" sz="7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Detection and classification of opened and closed flowers in grape inflorescences using Mask R-CNN.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7"/>
              </a:rPr>
              <a:t>https://ieeexplore.ieee.org/document/9290720</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Flower Identification System Using Vision Based Technique.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8"/>
              </a:rPr>
              <a:t>https://ieeexplore.ieee.org/document/9760663</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Automatic recognition of flowers through color and edge based contour detection.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9"/>
              </a:rPr>
              <a:t>https://ieeexplore.ieee.org/document/6469535</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SMARTFLORA Mobile Flower Recognition Application Using Machine Learning Tools.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10"/>
              </a:rPr>
              <a:t>https://ieeexplore.ieee.org/document/9781961</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Four-Dimension Deep Learning Method for Flower Quality Grading with Depth Information.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11"/>
              </a:rPr>
              <a:t>https://www.mdpi.com/2079-9292/10/19/2353</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Flower classification based on single petal image and machine learning methods.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12"/>
              </a:rPr>
              <a:t>https://ieeexplore.ieee.org/document/8393382</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err="1">
                <a:effectLst/>
                <a:latin typeface="Calibri" panose="020F0502020204030204" pitchFamily="34" charset="0"/>
                <a:ea typeface="Calibri" panose="020F0502020204030204" pitchFamily="34" charset="0"/>
                <a:cs typeface="Times New Roman" panose="02020603050405020304" pitchFamily="18" charset="0"/>
              </a:rPr>
              <a:t>FlowerPhenoNet</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Automated Flower Detection from Multi-View Image Sequences Using Deep Neural Networks for Temporal Plant Phenotyping Analysis.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13"/>
              </a:rPr>
              <a:t>https://www.mdpi.com/2072-4292/14/24/6252</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A New Improved Convolutional Neural Network Flower Image Recognition Model</a:t>
            </a:r>
            <a:r>
              <a:rPr lang="en-US" sz="7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14"/>
              </a:rPr>
              <a:t>https://ieeexplore.ieee.org/document/9003016</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A Lightweight Attention-Based Convolutional Neural Networks for Fresh-Cut Flower Classification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15"/>
              </a:rPr>
              <a:t>https://ieeexplore.ieee.org/document/10042302</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spcBef>
                <a:spcPts val="0"/>
              </a:spcBef>
              <a:spcAft>
                <a:spcPts val="800"/>
              </a:spcAft>
              <a:buFont typeface="+mj-lt"/>
              <a:buAutoNum type="arabicPeriod"/>
            </a:pPr>
            <a:r>
              <a:rPr lang="en-US" sz="700" kern="100" dirty="0">
                <a:effectLst/>
                <a:latin typeface="Calibri" panose="020F0502020204030204" pitchFamily="34" charset="0"/>
                <a:ea typeface="Calibri" panose="020F0502020204030204" pitchFamily="34" charset="0"/>
                <a:cs typeface="Times New Roman" panose="02020603050405020304" pitchFamily="18" charset="0"/>
              </a:rPr>
              <a:t>A vision-based hybrid approach for identification of Anthurium flower cultivars </a:t>
            </a:r>
            <a:r>
              <a:rPr lang="en-US" sz="700" u="sng" kern="100" dirty="0">
                <a:effectLst/>
                <a:latin typeface="Calibri" panose="020F0502020204030204" pitchFamily="34" charset="0"/>
                <a:ea typeface="Calibri" panose="020F0502020204030204" pitchFamily="34" charset="0"/>
                <a:cs typeface="Times New Roman" panose="02020603050405020304" pitchFamily="18" charset="0"/>
                <a:hlinkClick r:id="rId16"/>
              </a:rPr>
              <a:t>https://www.sciencedirect.com/science/article/abs/pii/S0168169918309232?via%3Dihub</a:t>
            </a:r>
            <a:r>
              <a:rPr lang="en-US" sz="700" kern="1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sz="700" dirty="0"/>
          </a:p>
        </p:txBody>
      </p:sp>
      <p:pic>
        <p:nvPicPr>
          <p:cNvPr id="5" name="Picture 4" descr="Green flower bud">
            <a:extLst>
              <a:ext uri="{FF2B5EF4-FFF2-40B4-BE49-F238E27FC236}">
                <a16:creationId xmlns:a16="http://schemas.microsoft.com/office/drawing/2014/main" id="{370611BE-4EFD-09B6-625A-A91903623860}"/>
              </a:ext>
            </a:extLst>
          </p:cNvPr>
          <p:cNvPicPr>
            <a:picLocks noChangeAspect="1"/>
          </p:cNvPicPr>
          <p:nvPr/>
        </p:nvPicPr>
        <p:blipFill rotWithShape="1">
          <a:blip r:embed="rId17"/>
          <a:srcRect t="7292" b="8374"/>
          <a:stretch/>
        </p:blipFill>
        <p:spPr>
          <a:xfrm>
            <a:off x="6096000" y="1"/>
            <a:ext cx="6102825" cy="6858000"/>
          </a:xfrm>
          <a:prstGeom prst="rect">
            <a:avLst/>
          </a:prstGeom>
        </p:spPr>
      </p:pic>
    </p:spTree>
    <p:extLst>
      <p:ext uri="{BB962C8B-B14F-4D97-AF65-F5344CB8AC3E}">
        <p14:creationId xmlns:p14="http://schemas.microsoft.com/office/powerpoint/2010/main" val="1064511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25">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Freeform: Shape 27">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5C8F16-D036-D3FA-A31A-1BD687E57C30}"/>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sz="3400"/>
              <a:t>Introduction</a:t>
            </a:r>
          </a:p>
        </p:txBody>
      </p:sp>
      <p:sp>
        <p:nvSpPr>
          <p:cNvPr id="32" name="Rectangle 31">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CEA71255-54F2-AE03-E8B7-A596528E54E8}"/>
              </a:ext>
            </a:extLst>
          </p:cNvPr>
          <p:cNvSpPr txBox="1"/>
          <p:nvPr/>
        </p:nvSpPr>
        <p:spPr>
          <a:xfrm>
            <a:off x="438912" y="2512611"/>
            <a:ext cx="4832803" cy="36643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500"/>
              <a:t>The world of flower recognition is undergoing a technology-driven revolution. In this review, we explore ten key studies that highlight how image processing and machine learning are reshaping the field of botany. These advancements have simplified flower identification and transformed phenological monitoring in floral environments.</a:t>
            </a:r>
          </a:p>
          <a:p>
            <a:pPr indent="-228600">
              <a:lnSpc>
                <a:spcPct val="90000"/>
              </a:lnSpc>
              <a:spcAft>
                <a:spcPts val="600"/>
              </a:spcAft>
              <a:buFont typeface="Arial" panose="020B0604020202020204" pitchFamily="34" charset="0"/>
              <a:buChar char="•"/>
            </a:pPr>
            <a:endParaRPr lang="en-US" sz="1500"/>
          </a:p>
          <a:p>
            <a:pPr indent="-228600">
              <a:lnSpc>
                <a:spcPct val="90000"/>
              </a:lnSpc>
              <a:spcAft>
                <a:spcPts val="600"/>
              </a:spcAft>
              <a:buFont typeface="Arial" panose="020B0604020202020204" pitchFamily="34" charset="0"/>
              <a:buChar char="•"/>
            </a:pPr>
            <a:r>
              <a:rPr lang="en-US" sz="1500"/>
              <a:t>This review delves into image processing, convolutional neural networks, deep learning, and transfer learning, all contributing to a profound shift in our understanding of flower recognition. The fusion of botany and technology is reshaping the landscape of floral studies and expanding our perspective on the natural world.</a:t>
            </a:r>
          </a:p>
        </p:txBody>
      </p:sp>
      <p:pic>
        <p:nvPicPr>
          <p:cNvPr id="10" name="Picture 9" descr="A diagram of flowers and parts of a plant&#10;&#10;Description automatically generated">
            <a:extLst>
              <a:ext uri="{FF2B5EF4-FFF2-40B4-BE49-F238E27FC236}">
                <a16:creationId xmlns:a16="http://schemas.microsoft.com/office/drawing/2014/main" id="{2EE64A81-BCD6-0ACA-696F-5F0FA9363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2252" y="517600"/>
            <a:ext cx="1885950" cy="2743200"/>
          </a:xfrm>
          <a:prstGeom prst="rect">
            <a:avLst/>
          </a:prstGeom>
        </p:spPr>
      </p:pic>
      <p:pic>
        <p:nvPicPr>
          <p:cNvPr id="6" name="Picture 5" descr="A different types of plants&#10;&#10;Description automatically generated">
            <a:extLst>
              <a:ext uri="{FF2B5EF4-FFF2-40B4-BE49-F238E27FC236}">
                <a16:creationId xmlns:a16="http://schemas.microsoft.com/office/drawing/2014/main" id="{AF2122CA-C7C0-118C-318A-18EDBADDCC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368" y="4107278"/>
            <a:ext cx="5135719" cy="1386644"/>
          </a:xfrm>
          <a:prstGeom prst="rect">
            <a:avLst/>
          </a:prstGeom>
        </p:spPr>
      </p:pic>
    </p:spTree>
    <p:extLst>
      <p:ext uri="{BB962C8B-B14F-4D97-AF65-F5344CB8AC3E}">
        <p14:creationId xmlns:p14="http://schemas.microsoft.com/office/powerpoint/2010/main" val="2727077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0" name="Rectangle 49">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DF0469-AEF2-A5CB-1A3C-03F799D8B1F6}"/>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kern="1200">
                <a:solidFill>
                  <a:schemeClr val="tx1"/>
                </a:solidFill>
                <a:latin typeface="+mj-lt"/>
                <a:ea typeface="+mj-ea"/>
                <a:cs typeface="+mj-cs"/>
              </a:rPr>
              <a:t>Methodology</a:t>
            </a:r>
          </a:p>
        </p:txBody>
      </p:sp>
      <p:sp>
        <p:nvSpPr>
          <p:cNvPr id="56" name="Rectangle 51">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7" name="Rectangle 53">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Box 6">
            <a:extLst>
              <a:ext uri="{FF2B5EF4-FFF2-40B4-BE49-F238E27FC236}">
                <a16:creationId xmlns:a16="http://schemas.microsoft.com/office/drawing/2014/main" id="{01D31606-1FC4-4E3A-6959-FE19485310B9}"/>
              </a:ext>
            </a:extLst>
          </p:cNvPr>
          <p:cNvSpPr txBox="1"/>
          <p:nvPr/>
        </p:nvSpPr>
        <p:spPr>
          <a:xfrm>
            <a:off x="5351164" y="586822"/>
            <a:ext cx="6002636" cy="164592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900"/>
              <a:t>Multidimensional Approach: Advances in flower detection and classification involve deep learning, CNNs, machine learning, and visual processing.</a:t>
            </a:r>
          </a:p>
          <a:p>
            <a:pPr marL="285750" indent="-228600">
              <a:lnSpc>
                <a:spcPct val="90000"/>
              </a:lnSpc>
              <a:spcAft>
                <a:spcPts val="600"/>
              </a:spcAft>
              <a:buFont typeface="Arial" panose="020B0604020202020204" pitchFamily="34" charset="0"/>
              <a:buChar char="•"/>
            </a:pPr>
            <a:r>
              <a:rPr lang="en-US" sz="900"/>
              <a:t>Innovative Approaches: Research articles over a decade have developed innovative methods combining these factors for improved flower classification based on shape, petal arrangement, and other features.</a:t>
            </a:r>
          </a:p>
          <a:p>
            <a:pPr marL="285750" indent="-228600">
              <a:lnSpc>
                <a:spcPct val="90000"/>
              </a:lnSpc>
              <a:spcAft>
                <a:spcPts val="600"/>
              </a:spcAft>
              <a:buFont typeface="Arial" panose="020B0604020202020204" pitchFamily="34" charset="0"/>
              <a:buChar char="•"/>
            </a:pPr>
            <a:r>
              <a:rPr lang="en-US" sz="900"/>
              <a:t>Image Processing: Initial methodology relies on complex image processing techniques, including thresholding, edge detection, and color space conversions, to extract color, texture, and shape features.</a:t>
            </a:r>
          </a:p>
          <a:p>
            <a:pPr marL="285750" indent="-228600">
              <a:lnSpc>
                <a:spcPct val="90000"/>
              </a:lnSpc>
              <a:spcAft>
                <a:spcPts val="600"/>
              </a:spcAft>
              <a:buFont typeface="Arial" panose="020B0604020202020204" pitchFamily="34" charset="0"/>
              <a:buChar char="•"/>
            </a:pPr>
            <a:r>
              <a:rPr lang="en-US" sz="900"/>
              <a:t>Flower Segmentation: Image processing techniques also facilitate flower segmentation, distinguishing the areas of interest and background, and improving feature extraction using morphological operations.</a:t>
            </a:r>
          </a:p>
          <a:p>
            <a:pPr marL="285750" indent="-228600">
              <a:lnSpc>
                <a:spcPct val="90000"/>
              </a:lnSpc>
              <a:spcAft>
                <a:spcPts val="600"/>
              </a:spcAft>
              <a:buFont typeface="Arial" panose="020B0604020202020204" pitchFamily="34" charset="0"/>
              <a:buChar char="•"/>
            </a:pPr>
            <a:r>
              <a:rPr lang="en-US" sz="900"/>
              <a:t>CNNs for Deep Learning: CNNs are pivotal for flower recognition, learning intricate patterns, textures, and shapes specific to various flower species with convolutional layers.</a:t>
            </a:r>
          </a:p>
        </p:txBody>
      </p:sp>
      <p:pic>
        <p:nvPicPr>
          <p:cNvPr id="6" name="Content Placeholder 5" descr="A diagram of a process&#10;&#10;Description automatically generated">
            <a:extLst>
              <a:ext uri="{FF2B5EF4-FFF2-40B4-BE49-F238E27FC236}">
                <a16:creationId xmlns:a16="http://schemas.microsoft.com/office/drawing/2014/main" id="{601C6B92-EED7-9453-5F3B-527F909C7DE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913" r="1" b="1"/>
          <a:stretch/>
        </p:blipFill>
        <p:spPr>
          <a:xfrm>
            <a:off x="558246" y="2734056"/>
            <a:ext cx="11163900" cy="3483864"/>
          </a:xfrm>
          <a:prstGeom prst="rect">
            <a:avLst/>
          </a:prstGeom>
        </p:spPr>
      </p:pic>
    </p:spTree>
    <p:extLst>
      <p:ext uri="{BB962C8B-B14F-4D97-AF65-F5344CB8AC3E}">
        <p14:creationId xmlns:p14="http://schemas.microsoft.com/office/powerpoint/2010/main" val="1033985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Arc 1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diagram of a flower with text&#10;&#10;Description automatically generated">
            <a:extLst>
              <a:ext uri="{FF2B5EF4-FFF2-40B4-BE49-F238E27FC236}">
                <a16:creationId xmlns:a16="http://schemas.microsoft.com/office/drawing/2014/main" id="{6C6C4766-C3E7-7917-469A-A53352D05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75" y="1195754"/>
            <a:ext cx="5064370" cy="379827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22" name="Content Placeholder 2">
            <a:extLst>
              <a:ext uri="{FF2B5EF4-FFF2-40B4-BE49-F238E27FC236}">
                <a16:creationId xmlns:a16="http://schemas.microsoft.com/office/drawing/2014/main" id="{8F1F99C7-4D40-9E50-E5B6-3EB10AD399D2}"/>
              </a:ext>
            </a:extLst>
          </p:cNvPr>
          <p:cNvGraphicFramePr>
            <a:graphicFrameLocks noGrp="1"/>
          </p:cNvGraphicFramePr>
          <p:nvPr>
            <p:ph idx="1"/>
            <p:extLst>
              <p:ext uri="{D42A27DB-BD31-4B8C-83A1-F6EECF244321}">
                <p14:modId xmlns:p14="http://schemas.microsoft.com/office/powerpoint/2010/main" val="2768105781"/>
              </p:ext>
            </p:extLst>
          </p:nvPr>
        </p:nvGraphicFramePr>
        <p:xfrm>
          <a:off x="4932353" y="681037"/>
          <a:ext cx="6421447" cy="5495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8594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B796C-20B2-D14C-5EC0-D064682827C9}"/>
              </a:ext>
            </a:extLst>
          </p:cNvPr>
          <p:cNvSpPr>
            <a:spLocks noGrp="1"/>
          </p:cNvSpPr>
          <p:nvPr>
            <p:ph type="title"/>
          </p:nvPr>
        </p:nvSpPr>
        <p:spPr>
          <a:xfrm>
            <a:off x="242492" y="2292420"/>
            <a:ext cx="4561856" cy="413305"/>
          </a:xfrm>
        </p:spPr>
        <p:txBody>
          <a:bodyPr>
            <a:normAutofit fontScale="90000"/>
          </a:bodyPr>
          <a:lstStyle/>
          <a:p>
            <a:r>
              <a:rPr lang="en-US" sz="1400" b="0" i="0" dirty="0">
                <a:solidFill>
                  <a:srgbClr val="666666"/>
                </a:solidFill>
                <a:effectLst/>
                <a:latin typeface="Verdana" panose="020B0604030504040204" pitchFamily="34" charset="0"/>
              </a:rPr>
              <a:t>Edge-based contour detection process. (a) input, (b) edge-based detection, (c) detected contour</a:t>
            </a:r>
            <a:endParaRPr lang="en-IN" sz="1400" dirty="0"/>
          </a:p>
        </p:txBody>
      </p:sp>
      <p:pic>
        <p:nvPicPr>
          <p:cNvPr id="8" name="Content Placeholder 7" descr="A collage of white flowers&#10;&#10;Description automatically generated">
            <a:extLst>
              <a:ext uri="{FF2B5EF4-FFF2-40B4-BE49-F238E27FC236}">
                <a16:creationId xmlns:a16="http://schemas.microsoft.com/office/drawing/2014/main" id="{E49FDEC7-A4C6-F764-059B-6F62301F83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9634" y="2885232"/>
            <a:ext cx="3269919" cy="3273677"/>
          </a:xfrm>
        </p:spPr>
      </p:pic>
      <p:pic>
        <p:nvPicPr>
          <p:cNvPr id="12" name="Picture 11" descr="A black and white image of a flower&#10;&#10;Description automatically generated">
            <a:extLst>
              <a:ext uri="{FF2B5EF4-FFF2-40B4-BE49-F238E27FC236}">
                <a16:creationId xmlns:a16="http://schemas.microsoft.com/office/drawing/2014/main" id="{9A229537-8D92-8666-E01E-8EC730975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53" y="395255"/>
            <a:ext cx="4601308" cy="1803363"/>
          </a:xfrm>
          <a:prstGeom prst="rect">
            <a:avLst/>
          </a:prstGeom>
        </p:spPr>
      </p:pic>
      <p:sp>
        <p:nvSpPr>
          <p:cNvPr id="13" name="Title 1">
            <a:extLst>
              <a:ext uri="{FF2B5EF4-FFF2-40B4-BE49-F238E27FC236}">
                <a16:creationId xmlns:a16="http://schemas.microsoft.com/office/drawing/2014/main" id="{76C418ED-B393-4FD3-9FBE-6C63FAA4ABB4}"/>
              </a:ext>
            </a:extLst>
          </p:cNvPr>
          <p:cNvSpPr txBox="1">
            <a:spLocks/>
          </p:cNvSpPr>
          <p:nvPr/>
        </p:nvSpPr>
        <p:spPr>
          <a:xfrm>
            <a:off x="253938" y="6158909"/>
            <a:ext cx="4601309" cy="398402"/>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0" i="0" dirty="0">
                <a:solidFill>
                  <a:srgbClr val="666666"/>
                </a:solidFill>
                <a:effectLst/>
                <a:latin typeface="Verdana" panose="020B0604030504040204" pitchFamily="34" charset="0"/>
              </a:rPr>
              <a:t>An image (a) divided by 2 as vertically, (b) divided by 2 as horizontally, (c) divided by 4, and (d) divided by 8</a:t>
            </a:r>
            <a:endParaRPr lang="en-IN" sz="1400" dirty="0"/>
          </a:p>
        </p:txBody>
      </p:sp>
      <p:pic>
        <p:nvPicPr>
          <p:cNvPr id="15" name="Picture 14" descr="A screenshot of a computer screen&#10;&#10;Description automatically generated">
            <a:extLst>
              <a:ext uri="{FF2B5EF4-FFF2-40B4-BE49-F238E27FC236}">
                <a16:creationId xmlns:a16="http://schemas.microsoft.com/office/drawing/2014/main" id="{B33F1F1A-C8AB-0F78-5A6F-3E503B25EB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057" y="395255"/>
            <a:ext cx="5563842" cy="5935207"/>
          </a:xfrm>
          <a:prstGeom prst="rect">
            <a:avLst/>
          </a:prstGeom>
        </p:spPr>
      </p:pic>
    </p:spTree>
    <p:extLst>
      <p:ext uri="{BB962C8B-B14F-4D97-AF65-F5344CB8AC3E}">
        <p14:creationId xmlns:p14="http://schemas.microsoft.com/office/powerpoint/2010/main" val="26444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llage of different flowers&#10;&#10;Description automatically generated">
            <a:extLst>
              <a:ext uri="{FF2B5EF4-FFF2-40B4-BE49-F238E27FC236}">
                <a16:creationId xmlns:a16="http://schemas.microsoft.com/office/drawing/2014/main" id="{0CD034A8-E3B4-9680-FADE-1A6CCCD9F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8" y="2193925"/>
            <a:ext cx="6202882" cy="3629025"/>
          </a:xfrm>
          <a:prstGeom prst="rect">
            <a:avLst/>
          </a:prstGeom>
        </p:spPr>
      </p:pic>
      <p:pic>
        <p:nvPicPr>
          <p:cNvPr id="5" name="Content Placeholder 4" descr="A collage of images of flowers&#10;&#10;Description automatically generated">
            <a:extLst>
              <a:ext uri="{FF2B5EF4-FFF2-40B4-BE49-F238E27FC236}">
                <a16:creationId xmlns:a16="http://schemas.microsoft.com/office/drawing/2014/main" id="{3E80C82F-3035-F873-D7C7-73276F6D2F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79258" y="2193925"/>
            <a:ext cx="3352280" cy="3629025"/>
          </a:xfrm>
        </p:spPr>
      </p:pic>
      <p:sp>
        <p:nvSpPr>
          <p:cNvPr id="2" name="Title 1">
            <a:extLst>
              <a:ext uri="{FF2B5EF4-FFF2-40B4-BE49-F238E27FC236}">
                <a16:creationId xmlns:a16="http://schemas.microsoft.com/office/drawing/2014/main" id="{0216BD65-27C0-E70E-1AF2-F86CDF74564D}"/>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3700" b="1" i="0" u="none" strike="noStrike" kern="1200" dirty="0">
                <a:solidFill>
                  <a:schemeClr val="tx1"/>
                </a:solidFill>
                <a:effectLst/>
                <a:latin typeface="+mj-lt"/>
                <a:ea typeface="+mj-ea"/>
                <a:cs typeface="+mj-cs"/>
              </a:rPr>
              <a:t>Flower image segmentation with PCA fused colored covariance and </a:t>
            </a:r>
            <a:r>
              <a:rPr lang="en-US" sz="3700" b="1" i="0" u="none" strike="noStrike" kern="1200" dirty="0" err="1">
                <a:solidFill>
                  <a:schemeClr val="tx1"/>
                </a:solidFill>
                <a:effectLst/>
                <a:latin typeface="+mj-lt"/>
                <a:ea typeface="+mj-ea"/>
                <a:cs typeface="+mj-cs"/>
              </a:rPr>
              <a:t>gabor</a:t>
            </a:r>
            <a:r>
              <a:rPr lang="en-US" sz="3700" b="1" i="0" u="none" strike="noStrike" kern="1200" dirty="0">
                <a:solidFill>
                  <a:schemeClr val="tx1"/>
                </a:solidFill>
                <a:effectLst/>
                <a:latin typeface="+mj-lt"/>
                <a:ea typeface="+mj-ea"/>
                <a:cs typeface="+mj-cs"/>
              </a:rPr>
              <a:t> texture features based level sets</a:t>
            </a:r>
            <a:endParaRPr lang="en-US" sz="3700" kern="1200" dirty="0">
              <a:solidFill>
                <a:schemeClr val="tx1"/>
              </a:solidFill>
              <a:latin typeface="+mj-lt"/>
              <a:ea typeface="+mj-ea"/>
              <a:cs typeface="+mj-cs"/>
            </a:endParaRPr>
          </a:p>
        </p:txBody>
      </p:sp>
    </p:spTree>
    <p:extLst>
      <p:ext uri="{BB962C8B-B14F-4D97-AF65-F5344CB8AC3E}">
        <p14:creationId xmlns:p14="http://schemas.microsoft.com/office/powerpoint/2010/main" val="3726046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8935F-16C0-DC19-EFF8-71224D4AEFFF}"/>
              </a:ext>
            </a:extLst>
          </p:cNvPr>
          <p:cNvSpPr>
            <a:spLocks noGrp="1"/>
          </p:cNvSpPr>
          <p:nvPr>
            <p:ph type="title"/>
          </p:nvPr>
        </p:nvSpPr>
        <p:spPr>
          <a:xfrm>
            <a:off x="5868557" y="1138036"/>
            <a:ext cx="5444382" cy="1402470"/>
          </a:xfrm>
        </p:spPr>
        <p:txBody>
          <a:bodyPr anchor="t">
            <a:normAutofit/>
          </a:bodyPr>
          <a:lstStyle/>
          <a:p>
            <a:r>
              <a:rPr lang="en-IN" sz="3200"/>
              <a:t>Applications</a:t>
            </a:r>
          </a:p>
        </p:txBody>
      </p:sp>
      <p:pic>
        <p:nvPicPr>
          <p:cNvPr id="5" name="Picture 4" descr="Bee on yellow flowers">
            <a:extLst>
              <a:ext uri="{FF2B5EF4-FFF2-40B4-BE49-F238E27FC236}">
                <a16:creationId xmlns:a16="http://schemas.microsoft.com/office/drawing/2014/main" id="{590C88BF-D88B-8C47-C0C6-A235B86C7486}"/>
              </a:ext>
            </a:extLst>
          </p:cNvPr>
          <p:cNvPicPr>
            <a:picLocks noChangeAspect="1"/>
          </p:cNvPicPr>
          <p:nvPr/>
        </p:nvPicPr>
        <p:blipFill rotWithShape="1">
          <a:blip r:embed="rId2"/>
          <a:srcRect l="49863" r="-1" b="-1"/>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954CA2-A392-4857-A342-EB636CE22A4C}"/>
              </a:ext>
            </a:extLst>
          </p:cNvPr>
          <p:cNvSpPr>
            <a:spLocks noGrp="1"/>
          </p:cNvSpPr>
          <p:nvPr>
            <p:ph idx="1"/>
          </p:nvPr>
        </p:nvSpPr>
        <p:spPr>
          <a:xfrm>
            <a:off x="5868557" y="1741707"/>
            <a:ext cx="5666374" cy="4404260"/>
          </a:xfrm>
        </p:spPr>
        <p:txBody>
          <a:bodyPr>
            <a:noAutofit/>
          </a:bodyPr>
          <a:lstStyle/>
          <a:p>
            <a:pPr marL="0" indent="0">
              <a:buNone/>
            </a:pPr>
            <a:r>
              <a:rPr lang="en-IN" sz="1200" dirty="0"/>
              <a:t>Accurate flower recognition holds pivotal roles across various domains:</a:t>
            </a:r>
          </a:p>
          <a:p>
            <a:pPr marL="0" indent="0">
              <a:buNone/>
            </a:pPr>
            <a:r>
              <a:rPr lang="en-IN" sz="1200" b="1" dirty="0"/>
              <a:t>Biodiversity Conservation: </a:t>
            </a:r>
            <a:r>
              <a:rPr lang="en-IN" sz="1200" dirty="0"/>
              <a:t>Precise flower identification aids conservationists in quickly monitoring and preserving plant species, particularly endangered ones, contributing to overall biodiversity conservation.</a:t>
            </a:r>
          </a:p>
          <a:p>
            <a:pPr marL="0" indent="0">
              <a:buNone/>
            </a:pPr>
            <a:r>
              <a:rPr lang="en-US" sz="1200" b="1" dirty="0"/>
              <a:t>Agriculture and Horticulture: </a:t>
            </a:r>
            <a:r>
              <a:rPr lang="en-US" sz="1200" dirty="0"/>
              <a:t>Widely applied in farming and horticulture, flower recognition technologies assist in identifying and monitoring flower health, optimizing crop management, enhancing yield, and ensuring the vitality of ornamental plants.</a:t>
            </a:r>
            <a:endParaRPr lang="en-IN" sz="1200" dirty="0"/>
          </a:p>
          <a:p>
            <a:pPr marL="0" indent="0">
              <a:buNone/>
            </a:pPr>
            <a:r>
              <a:rPr lang="en-US" sz="1200" b="1" dirty="0"/>
              <a:t>Botanical and Ecological Research: </a:t>
            </a:r>
            <a:r>
              <a:rPr lang="en-US" sz="1200" dirty="0"/>
              <a:t>In botanical studies, flower recognition proves indispensable for studying plant populations, understanding their distribution, and advancing ecological research. It contributes significantly to expanding knowledge in the field of botany.</a:t>
            </a:r>
          </a:p>
          <a:p>
            <a:pPr marL="0" indent="0">
              <a:buNone/>
            </a:pPr>
            <a:r>
              <a:rPr lang="en-US" sz="1200" b="1" dirty="0"/>
              <a:t>Ecological Dynamics: </a:t>
            </a:r>
            <a:r>
              <a:rPr lang="en-US" sz="1200" dirty="0"/>
              <a:t>Automation in flower recognition supports ecological research, enabling the seamless monitoring of floral ecosystems. This data is instrumental in comprehending plant interactions, pollinator behavior, and overall ecological dynamics, contributing to the conservation of natural ecosystems.</a:t>
            </a:r>
          </a:p>
          <a:p>
            <a:pPr marL="0" indent="0">
              <a:buNone/>
            </a:pPr>
            <a:r>
              <a:rPr lang="en-US" sz="1200" b="1" dirty="0"/>
              <a:t>Phenology Studies: </a:t>
            </a:r>
            <a:r>
              <a:rPr lang="en-US" sz="1200" dirty="0"/>
              <a:t>Flower recognition techniques play a crucial role in phenology studies, aiding researchers in monitoring flowering events. This information is valuable for studying climate change, assessing ecosystem health, and understanding the influence of environmental factors on plant life cycles.</a:t>
            </a:r>
            <a:endParaRPr lang="en-IN" sz="1200" dirty="0"/>
          </a:p>
        </p:txBody>
      </p:sp>
    </p:spTree>
    <p:extLst>
      <p:ext uri="{BB962C8B-B14F-4D97-AF65-F5344CB8AC3E}">
        <p14:creationId xmlns:p14="http://schemas.microsoft.com/office/powerpoint/2010/main" val="10176323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E024-C6CF-3084-0B87-27CA3CBAA87A}"/>
              </a:ext>
            </a:extLst>
          </p:cNvPr>
          <p:cNvSpPr>
            <a:spLocks noGrp="1"/>
          </p:cNvSpPr>
          <p:nvPr>
            <p:ph type="title"/>
          </p:nvPr>
        </p:nvSpPr>
        <p:spPr/>
        <p:txBody>
          <a:bodyPr/>
          <a:lstStyle/>
          <a:p>
            <a:r>
              <a:rPr lang="en-IN"/>
              <a:t> </a:t>
            </a:r>
            <a:endParaRPr lang="en-IN" dirty="0"/>
          </a:p>
        </p:txBody>
      </p:sp>
      <p:pic>
        <p:nvPicPr>
          <p:cNvPr id="8" name="Content Placeholder 7" descr="A close-up of a plant&#10;&#10;Description automatically generated">
            <a:extLst>
              <a:ext uri="{FF2B5EF4-FFF2-40B4-BE49-F238E27FC236}">
                <a16:creationId xmlns:a16="http://schemas.microsoft.com/office/drawing/2014/main" id="{51F0DADE-D653-31BB-57E2-D32125E070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539" y="1061634"/>
            <a:ext cx="5661901" cy="3449872"/>
          </a:xfrm>
        </p:spPr>
      </p:pic>
      <p:sp>
        <p:nvSpPr>
          <p:cNvPr id="13" name="TextBox 12">
            <a:extLst>
              <a:ext uri="{FF2B5EF4-FFF2-40B4-BE49-F238E27FC236}">
                <a16:creationId xmlns:a16="http://schemas.microsoft.com/office/drawing/2014/main" id="{36832FAA-A514-FCF4-C9ED-B5B732083C05}"/>
              </a:ext>
            </a:extLst>
          </p:cNvPr>
          <p:cNvSpPr txBox="1"/>
          <p:nvPr/>
        </p:nvSpPr>
        <p:spPr>
          <a:xfrm>
            <a:off x="-36657" y="4609476"/>
            <a:ext cx="6408295" cy="923330"/>
          </a:xfrm>
          <a:prstGeom prst="rect">
            <a:avLst/>
          </a:prstGeom>
          <a:noFill/>
        </p:spPr>
        <p:txBody>
          <a:bodyPr wrap="square" rtlCol="0">
            <a:spAutoFit/>
          </a:bodyPr>
          <a:lstStyle/>
          <a:p>
            <a:pPr algn="ctr"/>
            <a:r>
              <a:rPr lang="en-US" b="1" i="0">
                <a:solidFill>
                  <a:srgbClr val="333333"/>
                </a:solidFill>
                <a:effectLst/>
              </a:rPr>
              <a:t>Detection and classification of opened and closed flowers in grape inflorescences using Mask R-CNN</a:t>
            </a:r>
          </a:p>
          <a:p>
            <a:pPr algn="ctr"/>
            <a:endParaRPr lang="en-US" dirty="0"/>
          </a:p>
        </p:txBody>
      </p:sp>
      <p:pic>
        <p:nvPicPr>
          <p:cNvPr id="15" name="Picture 14" descr="A collage of images of plants&#10;&#10;Description automatically generated">
            <a:extLst>
              <a:ext uri="{FF2B5EF4-FFF2-40B4-BE49-F238E27FC236}">
                <a16:creationId xmlns:a16="http://schemas.microsoft.com/office/drawing/2014/main" id="{DA699BF4-96A5-178D-887B-626B0BB2E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638" y="365125"/>
            <a:ext cx="5599554" cy="5241196"/>
          </a:xfrm>
          <a:prstGeom prst="rect">
            <a:avLst/>
          </a:prstGeom>
        </p:spPr>
      </p:pic>
      <p:sp>
        <p:nvSpPr>
          <p:cNvPr id="16" name="TextBox 15">
            <a:extLst>
              <a:ext uri="{FF2B5EF4-FFF2-40B4-BE49-F238E27FC236}">
                <a16:creationId xmlns:a16="http://schemas.microsoft.com/office/drawing/2014/main" id="{A2D73EA3-13C1-EA93-0DC6-8A0A87D1820F}"/>
              </a:ext>
            </a:extLst>
          </p:cNvPr>
          <p:cNvSpPr txBox="1"/>
          <p:nvPr/>
        </p:nvSpPr>
        <p:spPr>
          <a:xfrm>
            <a:off x="6453266" y="5606321"/>
            <a:ext cx="5517926" cy="646331"/>
          </a:xfrm>
          <a:prstGeom prst="rect">
            <a:avLst/>
          </a:prstGeom>
          <a:noFill/>
        </p:spPr>
        <p:txBody>
          <a:bodyPr wrap="square" rtlCol="0">
            <a:spAutoFit/>
          </a:bodyPr>
          <a:lstStyle/>
          <a:p>
            <a:pPr algn="ctr"/>
            <a:r>
              <a:rPr lang="en-US" b="1" i="0">
                <a:solidFill>
                  <a:srgbClr val="111111"/>
                </a:solidFill>
                <a:effectLst/>
              </a:rPr>
              <a:t>Detecting Tomato Flowers in Greenhouses Using Computer Vision</a:t>
            </a:r>
            <a:endParaRPr lang="en-US" b="1" i="0" dirty="0">
              <a:solidFill>
                <a:srgbClr val="111111"/>
              </a:solidFill>
              <a:effectLst/>
            </a:endParaRPr>
          </a:p>
        </p:txBody>
      </p:sp>
    </p:spTree>
    <p:extLst>
      <p:ext uri="{BB962C8B-B14F-4D97-AF65-F5344CB8AC3E}">
        <p14:creationId xmlns:p14="http://schemas.microsoft.com/office/powerpoint/2010/main" val="70608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DA60C47-9F76-46D7-9D57-E0C7BA4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B2C41E-F581-D173-A16D-1CB6D339FFCA}"/>
              </a:ext>
            </a:extLst>
          </p:cNvPr>
          <p:cNvSpPr>
            <a:spLocks noGrp="1"/>
          </p:cNvSpPr>
          <p:nvPr>
            <p:ph type="title"/>
          </p:nvPr>
        </p:nvSpPr>
        <p:spPr>
          <a:xfrm>
            <a:off x="7020654" y="1450644"/>
            <a:ext cx="4475848" cy="3599807"/>
          </a:xfrm>
        </p:spPr>
        <p:txBody>
          <a:bodyPr vert="horz" lIns="91440" tIns="45720" rIns="91440" bIns="45720" rtlCol="0" anchor="b">
            <a:normAutofit fontScale="90000"/>
          </a:bodyPr>
          <a:lstStyle/>
          <a:p>
            <a:r>
              <a:rPr lang="en-US" sz="2800" b="1" dirty="0"/>
              <a:t>Results and Breakthroughs:</a:t>
            </a:r>
            <a:br>
              <a:rPr lang="en-US" sz="2800" b="1" dirty="0"/>
            </a:br>
            <a:br>
              <a:rPr lang="en-US" sz="1500" dirty="0"/>
            </a:br>
            <a:r>
              <a:rPr lang="en-US" sz="1500" dirty="0"/>
              <a:t>The Inception_v3 and ResNet50 transfer models exhibit faster convergence rates and smaller network losses compared to the VGG-16 and VGG-19 transfer models in all four types of transfer learning models.</a:t>
            </a:r>
            <a:br>
              <a:rPr lang="en-US" sz="1500" dirty="0"/>
            </a:br>
            <a:br>
              <a:rPr lang="en-US" sz="1500" dirty="0"/>
            </a:br>
            <a:r>
              <a:rPr lang="en-US" sz="1500" dirty="0"/>
              <a:t>Analysis of Figure 4 and Figure 5 supports the conclusion that transfer learning models demonstrate better robustness and generalization abilities than the initialization network model.</a:t>
            </a:r>
            <a:br>
              <a:rPr lang="en-US" sz="1500" dirty="0"/>
            </a:br>
            <a:br>
              <a:rPr lang="en-US" sz="1500" dirty="0"/>
            </a:br>
            <a:r>
              <a:rPr lang="en-US" sz="1500" dirty="0"/>
              <a:t>The random initialization network model is more prone to local optima issues and exhibits relatively poor robustness and generalization, likely due to its deep structure and a high number of training parameters.</a:t>
            </a:r>
            <a:br>
              <a:rPr lang="en-US" sz="1500" dirty="0"/>
            </a:br>
            <a:br>
              <a:rPr lang="en-US" sz="1500" dirty="0"/>
            </a:br>
            <a:r>
              <a:rPr lang="en-US" sz="1500" dirty="0"/>
              <a:t>Transfer models, with frozen specific network layer weight parameters and fully trained semantic level parameters, yield more distinguishable target features.</a:t>
            </a:r>
          </a:p>
        </p:txBody>
      </p:sp>
      <p:sp>
        <p:nvSpPr>
          <p:cNvPr id="30" name="Rectangle 2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graph&#10;&#10;Description automatically generated">
            <a:extLst>
              <a:ext uri="{FF2B5EF4-FFF2-40B4-BE49-F238E27FC236}">
                <a16:creationId xmlns:a16="http://schemas.microsoft.com/office/drawing/2014/main" id="{A27C26E2-5838-4576-5D0F-E98E14312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8851" y="425052"/>
            <a:ext cx="3520867" cy="2825496"/>
          </a:xfrm>
          <a:prstGeom prst="rect">
            <a:avLst/>
          </a:prstGeom>
        </p:spPr>
      </p:pic>
      <p:pic>
        <p:nvPicPr>
          <p:cNvPr id="7" name="Picture 6" descr="A table with numbers and percentages&#10;&#10;Description automatically generated">
            <a:extLst>
              <a:ext uri="{FF2B5EF4-FFF2-40B4-BE49-F238E27FC236}">
                <a16:creationId xmlns:a16="http://schemas.microsoft.com/office/drawing/2014/main" id="{4B449FF1-3929-637A-6983-24B76D2740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605" y="3850219"/>
            <a:ext cx="5127395" cy="1999683"/>
          </a:xfrm>
          <a:prstGeom prst="rect">
            <a:avLst/>
          </a:prstGeom>
        </p:spPr>
      </p:pic>
      <p:sp>
        <p:nvSpPr>
          <p:cNvPr id="34" name="Rectangle 33">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41268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1821</TotalTime>
  <Words>1418</Words>
  <Application>Microsoft Office PowerPoint</Application>
  <PresentationFormat>Widescreen</PresentationFormat>
  <Paragraphs>52</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Verdana</vt:lpstr>
      <vt:lpstr>Office Theme</vt:lpstr>
      <vt:lpstr>Advancement in Flower Recognition and Flower ClassificationTechniques  By: Nachiketh Reddy and Aniket Surve</vt:lpstr>
      <vt:lpstr>Introduction</vt:lpstr>
      <vt:lpstr>Methodology</vt:lpstr>
      <vt:lpstr>PowerPoint Presentation</vt:lpstr>
      <vt:lpstr>Edge-based contour detection process. (a) input, (b) edge-based detection, (c) detected contour</vt:lpstr>
      <vt:lpstr>Flower image segmentation with PCA fused colored covariance and gabor texture features based level sets</vt:lpstr>
      <vt:lpstr>Applications</vt:lpstr>
      <vt:lpstr> </vt:lpstr>
      <vt:lpstr>Results and Breakthroughs:  The Inception_v3 and ResNet50 transfer models exhibit faster convergence rates and smaller network losses compared to the VGG-16 and VGG-19 transfer models in all four types of transfer learning models.  Analysis of Figure 4 and Figure 5 supports the conclusion that transfer learning models demonstrate better robustness and generalization abilities than the initialization network model.  The random initialization network model is more prone to local optima issues and exhibits relatively poor robustness and generalization, likely due to its deep structure and a high number of training parameters.  Transfer models, with frozen specific network layer weight parameters and fully trained semantic level parameters, yield more distinguishable target features.</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Advancement in Flower Recognition and Flower ClassificationTechniques  By: Nachiketh Reddy and Aniket Surve</dc:title>
  <dc:creator>Aniket Surve</dc:creator>
  <cp:lastModifiedBy>Paramahamsa Reddy, Nachiketh</cp:lastModifiedBy>
  <cp:revision>7</cp:revision>
  <dcterms:created xsi:type="dcterms:W3CDTF">2023-11-09T19:20:48Z</dcterms:created>
  <dcterms:modified xsi:type="dcterms:W3CDTF">2023-11-11T01:45:16Z</dcterms:modified>
</cp:coreProperties>
</file>